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sldIdLst>
    <p:sldId id="261" r:id="rId5"/>
    <p:sldId id="262" r:id="rId6"/>
    <p:sldId id="267" r:id="rId7"/>
    <p:sldId id="268" r:id="rId8"/>
    <p:sldId id="269" r:id="rId9"/>
    <p:sldId id="270" r:id="rId10"/>
    <p:sldId id="271" r:id="rId11"/>
    <p:sldId id="272" r:id="rId12"/>
    <p:sldId id="263" r:id="rId13"/>
    <p:sldId id="273" r:id="rId14"/>
    <p:sldId id="274" r:id="rId15"/>
    <p:sldId id="275" r:id="rId16"/>
    <p:sldId id="276" r:id="rId17"/>
    <p:sldId id="277" r:id="rId18"/>
    <p:sldId id="278" r:id="rId19"/>
    <p:sldId id="279" r:id="rId20"/>
    <p:sldId id="280" r:id="rId21"/>
    <p:sldId id="264" r:id="rId22"/>
    <p:sldId id="265" r:id="rId23"/>
    <p:sldId id="281" r:id="rId24"/>
    <p:sldId id="282" r:id="rId25"/>
    <p:sldId id="285" r:id="rId26"/>
    <p:sldId id="283" r:id="rId27"/>
    <p:sldId id="2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5256" autoAdjust="0"/>
  </p:normalViewPr>
  <p:slideViewPr>
    <p:cSldViewPr snapToGrid="0">
      <p:cViewPr varScale="1">
        <p:scale>
          <a:sx n="69" d="100"/>
          <a:sy n="69" d="100"/>
        </p:scale>
        <p:origin x="726"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19</a:t>
            </a:fld>
            <a:endParaRPr lang="en-US" dirty="0"/>
          </a:p>
        </p:txBody>
      </p:sp>
    </p:spTree>
    <p:extLst>
      <p:ext uri="{BB962C8B-B14F-4D97-AF65-F5344CB8AC3E}">
        <p14:creationId xmlns:p14="http://schemas.microsoft.com/office/powerpoint/2010/main" val="655810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75CD8D-B1D9-4658-A4F0-38CA8D83ED5D}" type="slidenum">
              <a:rPr lang="en-US" smtClean="0"/>
              <a:t>20</a:t>
            </a:fld>
            <a:endParaRPr lang="en-US" dirty="0"/>
          </a:p>
        </p:txBody>
      </p:sp>
    </p:spTree>
    <p:extLst>
      <p:ext uri="{BB962C8B-B14F-4D97-AF65-F5344CB8AC3E}">
        <p14:creationId xmlns:p14="http://schemas.microsoft.com/office/powerpoint/2010/main" val="1873832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Poe injector</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763960"/>
            <a:ext cx="6857999" cy="791107"/>
          </a:xfrm>
        </p:spPr>
        <p:txBody>
          <a:bodyPr>
            <a:normAutofit fontScale="85000" lnSpcReduction="20000"/>
          </a:bodyPr>
          <a:lstStyle/>
          <a:p>
            <a:pPr algn="ctr"/>
            <a:r>
              <a:rPr lang="en-US" sz="1400" dirty="0" err="1"/>
              <a:t>Parman</a:t>
            </a:r>
            <a:r>
              <a:rPr lang="en-US" sz="1400" dirty="0"/>
              <a:t> company – first demo 03/05/17</a:t>
            </a:r>
          </a:p>
          <a:p>
            <a:pPr algn="ctr"/>
            <a:r>
              <a:rPr lang="en-US" sz="1400" dirty="0"/>
              <a:t>Mentor : </a:t>
            </a:r>
            <a:r>
              <a:rPr lang="en-US" sz="1400" dirty="0" err="1"/>
              <a:t>mrs</a:t>
            </a:r>
            <a:r>
              <a:rPr lang="en-US" sz="1400" dirty="0"/>
              <a:t> </a:t>
            </a:r>
            <a:r>
              <a:rPr lang="en-US" sz="1400" dirty="0" err="1"/>
              <a:t>shaterzade</a:t>
            </a:r>
            <a:r>
              <a:rPr lang="en-US" sz="1400" dirty="0"/>
              <a:t/>
            </a:r>
            <a:br>
              <a:rPr lang="en-US" sz="1400" dirty="0"/>
            </a:br>
            <a:r>
              <a:rPr lang="en-US" sz="1400" dirty="0"/>
              <a:t>members: arezoo savlani, </a:t>
            </a:r>
            <a:r>
              <a:rPr lang="en-US" sz="1400" dirty="0" err="1"/>
              <a:t>mehrad</a:t>
            </a:r>
            <a:r>
              <a:rPr lang="en-US" sz="1400" dirty="0"/>
              <a:t> </a:t>
            </a:r>
            <a:r>
              <a:rPr lang="en-US" sz="1400" dirty="0" err="1"/>
              <a:t>afshari</a:t>
            </a:r>
            <a:r>
              <a:rPr lang="en-US" sz="1400" dirty="0"/>
              <a:t> </a:t>
            </a:r>
            <a:r>
              <a:rPr lang="en-US" sz="1400" dirty="0" err="1"/>
              <a:t>nazari</a:t>
            </a:r>
            <a:endParaRPr lang="en-US" sz="1400" dirty="0"/>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C641-FB04-48A9-AEFE-B25141B1D11E}"/>
              </a:ext>
            </a:extLst>
          </p:cNvPr>
          <p:cNvSpPr>
            <a:spLocks noGrp="1"/>
          </p:cNvSpPr>
          <p:nvPr>
            <p:ph type="title"/>
          </p:nvPr>
        </p:nvSpPr>
        <p:spPr>
          <a:xfrm>
            <a:off x="1143001" y="71122"/>
            <a:ext cx="9905998" cy="846388"/>
          </a:xfrm>
        </p:spPr>
        <p:txBody>
          <a:bodyPr/>
          <a:lstStyle/>
          <a:p>
            <a:pPr algn="ctr">
              <a:lnSpc>
                <a:spcPct val="110000"/>
              </a:lnSpc>
            </a:pPr>
            <a:r>
              <a:rPr lang="en-US" sz="3600" dirty="0"/>
              <a:t>plug</a:t>
            </a:r>
            <a:r>
              <a:rPr lang="en-US" dirty="0"/>
              <a:t>-</a:t>
            </a:r>
            <a:r>
              <a:rPr lang="en-US" sz="3600" dirty="0"/>
              <a:t>in board</a:t>
            </a:r>
          </a:p>
        </p:txBody>
      </p:sp>
      <p:sp>
        <p:nvSpPr>
          <p:cNvPr id="3" name="Content Placeholder 2">
            <a:extLst>
              <a:ext uri="{FF2B5EF4-FFF2-40B4-BE49-F238E27FC236}">
                <a16:creationId xmlns:a16="http://schemas.microsoft.com/office/drawing/2014/main" id="{9C61D289-E68B-494D-B019-1E0885402CE0}"/>
              </a:ext>
            </a:extLst>
          </p:cNvPr>
          <p:cNvSpPr>
            <a:spLocks noGrp="1"/>
          </p:cNvSpPr>
          <p:nvPr>
            <p:ph idx="1"/>
          </p:nvPr>
        </p:nvSpPr>
        <p:spPr>
          <a:xfrm>
            <a:off x="1020115" y="1066799"/>
            <a:ext cx="5539306" cy="4578221"/>
          </a:xfrm>
        </p:spPr>
        <p:txBody>
          <a:bodyPr>
            <a:normAutofit lnSpcReduction="10000"/>
          </a:bodyPr>
          <a:lstStyle/>
          <a:p>
            <a:pPr marL="0" indent="0" rtl="0">
              <a:lnSpc>
                <a:spcPct val="110000"/>
              </a:lnSpc>
              <a:spcBef>
                <a:spcPts val="1200"/>
              </a:spcBef>
              <a:spcAft>
                <a:spcPts val="1200"/>
              </a:spcAft>
              <a:buNone/>
            </a:pPr>
            <a:r>
              <a:rPr lang="en-US" sz="1800" b="1" i="0" u="none" strike="noStrike" dirty="0">
                <a:effectLst/>
                <a:latin typeface="Times New Roman" panose="02020603050405020304" pitchFamily="18" charset="0"/>
                <a:cs typeface="Times New Roman" panose="02020603050405020304" pitchFamily="18" charset="0"/>
              </a:rPr>
              <a:t>Description</a:t>
            </a:r>
            <a:r>
              <a:rPr lang="en-US" sz="1800" i="0" u="none" strike="noStrike"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cs typeface="Times New Roman" panose="02020603050405020304" pitchFamily="18" charset="0"/>
            </a:endParaRPr>
          </a:p>
          <a:p>
            <a:pPr marL="0" indent="0" rtl="0">
              <a:lnSpc>
                <a:spcPct val="110000"/>
              </a:lnSpc>
              <a:spcBef>
                <a:spcPts val="1400"/>
              </a:spcBef>
              <a:spcAft>
                <a:spcPts val="400"/>
              </a:spcAft>
              <a:buNone/>
            </a:pPr>
            <a:r>
              <a:rPr lang="en-US" sz="1800" i="0" u="none" strike="noStrike" dirty="0">
                <a:effectLst/>
                <a:latin typeface="Times New Roman" panose="02020603050405020304" pitchFamily="18" charset="0"/>
                <a:cs typeface="Times New Roman" panose="02020603050405020304" pitchFamily="18" charset="0"/>
              </a:rPr>
              <a:t>This board is designed to enhance the performance of the PoE main board by utilizing a microcontroller.</a:t>
            </a:r>
          </a:p>
          <a:p>
            <a:pPr marL="0" indent="0" rtl="0">
              <a:lnSpc>
                <a:spcPct val="110000"/>
              </a:lnSpc>
              <a:spcBef>
                <a:spcPts val="1400"/>
              </a:spcBef>
              <a:spcAft>
                <a:spcPts val="400"/>
              </a:spcAft>
              <a:buNone/>
            </a:pPr>
            <a:r>
              <a:rPr lang="en-US" sz="1800" b="1" dirty="0">
                <a:latin typeface="Times New Roman" panose="02020603050405020304" pitchFamily="18" charset="0"/>
                <a:cs typeface="Times New Roman" panose="02020603050405020304" pitchFamily="18" charset="0"/>
              </a:rPr>
              <a:t>Key features</a:t>
            </a:r>
            <a:r>
              <a:rPr lang="en-US" sz="1800" b="1" i="0" u="none" strike="noStrike" dirty="0">
                <a:effectLst/>
                <a:latin typeface="Times New Roman" panose="02020603050405020304" pitchFamily="18" charset="0"/>
                <a:cs typeface="Times New Roman" panose="02020603050405020304" pitchFamily="18" charset="0"/>
              </a:rPr>
              <a:t> :</a:t>
            </a:r>
          </a:p>
          <a:p>
            <a:pPr>
              <a:lnSpc>
                <a:spcPct val="110000"/>
              </a:lnSpc>
              <a:spcBef>
                <a:spcPts val="1400"/>
              </a:spcBef>
              <a:spcAft>
                <a:spcPts val="400"/>
              </a:spcAft>
            </a:pPr>
            <a:r>
              <a:rPr lang="en-US" sz="1800" i="0" u="none" strike="noStrike" dirty="0">
                <a:effectLst/>
                <a:latin typeface="Times New Roman" panose="02020603050405020304" pitchFamily="18" charset="0"/>
                <a:cs typeface="Times New Roman" panose="02020603050405020304" pitchFamily="18" charset="0"/>
              </a:rPr>
              <a:t>Ability of programming</a:t>
            </a:r>
          </a:p>
          <a:p>
            <a:pPr>
              <a:lnSpc>
                <a:spcPct val="110000"/>
              </a:lnSpc>
              <a:spcBef>
                <a:spcPts val="1400"/>
              </a:spcBef>
              <a:spcAft>
                <a:spcPts val="400"/>
              </a:spcAft>
            </a:pPr>
            <a:r>
              <a:rPr lang="en-US" sz="1800" dirty="0">
                <a:latin typeface="Times New Roman" panose="02020603050405020304" pitchFamily="18" charset="0"/>
                <a:cs typeface="Times New Roman" panose="02020603050405020304" pitchFamily="18" charset="0"/>
              </a:rPr>
              <a:t>Supporting I2C and UART protocols for monitoring and controlling PoE board.</a:t>
            </a:r>
          </a:p>
          <a:p>
            <a:pPr>
              <a:lnSpc>
                <a:spcPct val="110000"/>
              </a:lnSpc>
              <a:spcBef>
                <a:spcPts val="1400"/>
              </a:spcBef>
              <a:spcAft>
                <a:spcPts val="400"/>
              </a:spcAft>
            </a:pPr>
            <a:r>
              <a:rPr lang="en-US" sz="1800" i="0" u="none" strike="noStrike" dirty="0">
                <a:effectLst/>
                <a:latin typeface="Times New Roman" panose="02020603050405020304" pitchFamily="18" charset="0"/>
                <a:cs typeface="Times New Roman" panose="02020603050405020304" pitchFamily="18" charset="0"/>
              </a:rPr>
              <a:t>Supporting RMII protocol for connecting to PHY layer</a:t>
            </a:r>
          </a:p>
          <a:p>
            <a:pPr>
              <a:lnSpc>
                <a:spcPct val="110000"/>
              </a:lnSpc>
              <a:spcBef>
                <a:spcPts val="1400"/>
              </a:spcBef>
              <a:spcAft>
                <a:spcPts val="400"/>
              </a:spcAft>
            </a:pPr>
            <a:r>
              <a:rPr lang="en-US" sz="1800" i="0" u="none" strike="noStrike" dirty="0">
                <a:effectLst/>
                <a:latin typeface="Times New Roman" panose="02020603050405020304" pitchFamily="18" charset="0"/>
                <a:cs typeface="Times New Roman" panose="02020603050405020304" pitchFamily="18" charset="0"/>
              </a:rPr>
              <a:t>External reset </a:t>
            </a:r>
          </a:p>
          <a:p>
            <a:pPr>
              <a:lnSpc>
                <a:spcPct val="110000"/>
              </a:lnSpc>
              <a:spcBef>
                <a:spcPts val="1400"/>
              </a:spcBef>
              <a:spcAft>
                <a:spcPts val="400"/>
              </a:spcAft>
            </a:pPr>
            <a:r>
              <a:rPr lang="en-US" sz="1800" dirty="0">
                <a:latin typeface="Times New Roman" panose="02020603050405020304" pitchFamily="18" charset="0"/>
                <a:cs typeface="Times New Roman" panose="02020603050405020304" pitchFamily="18" charset="0"/>
              </a:rPr>
              <a:t>NPI</a:t>
            </a:r>
            <a:endParaRPr lang="en-US" sz="1800" i="0" u="none" strike="noStrike" dirty="0">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8BBE0C8-533F-48A2-A0DD-4EC51B462004}"/>
              </a:ext>
            </a:extLst>
          </p:cNvPr>
          <p:cNvSpPr txBox="1"/>
          <p:nvPr/>
        </p:nvSpPr>
        <p:spPr>
          <a:xfrm>
            <a:off x="7231224" y="1066799"/>
            <a:ext cx="3662221" cy="2559675"/>
          </a:xfrm>
          <a:prstGeom prst="rect">
            <a:avLst/>
          </a:prstGeom>
          <a:noFill/>
        </p:spPr>
        <p:txBody>
          <a:bodyPr wrap="none" rtlCol="0">
            <a:spAutoFit/>
          </a:bodyPr>
          <a:lstStyle/>
          <a:p>
            <a:pPr marL="0" indent="0" rtl="0">
              <a:lnSpc>
                <a:spcPct val="110000"/>
              </a:lnSpc>
              <a:spcBef>
                <a:spcPts val="1400"/>
              </a:spcBef>
              <a:spcAft>
                <a:spcPts val="400"/>
              </a:spcAft>
              <a:buNone/>
            </a:pPr>
            <a:r>
              <a:rPr lang="en-US" b="1" i="0" u="none" strike="noStrike" dirty="0">
                <a:effectLst/>
                <a:latin typeface="Times New Roman" panose="02020603050405020304" pitchFamily="18" charset="0"/>
                <a:cs typeface="Times New Roman" panose="02020603050405020304" pitchFamily="18" charset="0"/>
              </a:rPr>
              <a:t>The board consists of four sections:</a:t>
            </a:r>
            <a:endParaRPr lang="en-US" b="1" dirty="0">
              <a:effectLst/>
              <a:latin typeface="Times New Roman" panose="02020603050405020304" pitchFamily="18" charset="0"/>
              <a:cs typeface="Times New Roman" panose="02020603050405020304" pitchFamily="18" charset="0"/>
            </a:endParaRPr>
          </a:p>
          <a:p>
            <a:pPr marL="457200" indent="-457200" rtl="0" fontAlgn="base">
              <a:lnSpc>
                <a:spcPct val="110000"/>
              </a:lnSpc>
              <a:spcBef>
                <a:spcPts val="1200"/>
              </a:spcBef>
              <a:spcAft>
                <a:spcPts val="0"/>
              </a:spcAft>
              <a:buFont typeface="+mj-lt"/>
              <a:buAutoNum type="arabicPeriod"/>
            </a:pPr>
            <a:r>
              <a:rPr lang="en-US" dirty="0">
                <a:latin typeface="Times New Roman" panose="02020603050405020304" pitchFamily="18" charset="0"/>
                <a:cs typeface="Times New Roman" panose="02020603050405020304" pitchFamily="18" charset="0"/>
              </a:rPr>
              <a:t>MCU</a:t>
            </a:r>
          </a:p>
          <a:p>
            <a:pPr marL="457200" indent="-457200" rtl="0" fontAlgn="base">
              <a:lnSpc>
                <a:spcPct val="110000"/>
              </a:lnSpc>
              <a:spcBef>
                <a:spcPts val="1200"/>
              </a:spcBef>
              <a:spcAft>
                <a:spcPts val="0"/>
              </a:spcAft>
              <a:buFont typeface="+mj-lt"/>
              <a:buAutoNum type="arabicPeriod"/>
            </a:pPr>
            <a:r>
              <a:rPr lang="en-US" dirty="0">
                <a:latin typeface="Times New Roman" panose="02020603050405020304" pitchFamily="18" charset="0"/>
                <a:cs typeface="Times New Roman" panose="02020603050405020304" pitchFamily="18" charset="0"/>
              </a:rPr>
              <a:t>Ethernet Path</a:t>
            </a:r>
          </a:p>
          <a:p>
            <a:pPr marL="457200" indent="-457200" rtl="0" fontAlgn="base">
              <a:lnSpc>
                <a:spcPct val="110000"/>
              </a:lnSpc>
              <a:spcBef>
                <a:spcPts val="1200"/>
              </a:spcBef>
              <a:spcAft>
                <a:spcPts val="0"/>
              </a:spcAft>
              <a:buFont typeface="+mj-lt"/>
              <a:buAutoNum type="arabicPeriod"/>
            </a:pPr>
            <a:r>
              <a:rPr lang="en-US" dirty="0">
                <a:latin typeface="Times New Roman" panose="02020603050405020304" pitchFamily="18" charset="0"/>
                <a:cs typeface="Times New Roman" panose="02020603050405020304" pitchFamily="18" charset="0"/>
              </a:rPr>
              <a:t>Communication Path</a:t>
            </a:r>
          </a:p>
          <a:p>
            <a:pPr marL="457200" indent="-457200" rtl="0" fontAlgn="base">
              <a:lnSpc>
                <a:spcPct val="110000"/>
              </a:lnSpc>
              <a:spcBef>
                <a:spcPts val="1200"/>
              </a:spcBef>
              <a:spcAft>
                <a:spcPts val="0"/>
              </a:spcAft>
              <a:buFont typeface="+mj-lt"/>
              <a:buAutoNum type="arabicPeriod"/>
            </a:pPr>
            <a:r>
              <a:rPr lang="en-US" dirty="0">
                <a:latin typeface="Times New Roman" panose="02020603050405020304" pitchFamily="18" charset="0"/>
                <a:cs typeface="Times New Roman" panose="02020603050405020304" pitchFamily="18" charset="0"/>
              </a:rPr>
              <a:t>port</a:t>
            </a:r>
          </a:p>
          <a:p>
            <a:endParaRPr lang="en-US" dirty="0"/>
          </a:p>
        </p:txBody>
      </p:sp>
      <p:cxnSp>
        <p:nvCxnSpPr>
          <p:cNvPr id="6" name="Straight Connector 5">
            <a:extLst>
              <a:ext uri="{FF2B5EF4-FFF2-40B4-BE49-F238E27FC236}">
                <a16:creationId xmlns:a16="http://schemas.microsoft.com/office/drawing/2014/main" id="{AC64C47D-2E9F-4214-A000-A7074C35A79C}"/>
              </a:ext>
            </a:extLst>
          </p:cNvPr>
          <p:cNvCxnSpPr/>
          <p:nvPr/>
        </p:nvCxnSpPr>
        <p:spPr>
          <a:xfrm>
            <a:off x="6889066" y="1066799"/>
            <a:ext cx="0" cy="4988768"/>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3686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16EB-7EC7-4D08-9482-E08F5AFD9E49}"/>
              </a:ext>
            </a:extLst>
          </p:cNvPr>
          <p:cNvSpPr>
            <a:spLocks noGrp="1"/>
          </p:cNvSpPr>
          <p:nvPr>
            <p:ph type="title"/>
          </p:nvPr>
        </p:nvSpPr>
        <p:spPr>
          <a:xfrm>
            <a:off x="1143001" y="114665"/>
            <a:ext cx="9905998" cy="706429"/>
          </a:xfrm>
        </p:spPr>
        <p:txBody>
          <a:bodyPr/>
          <a:lstStyle/>
          <a:p>
            <a:pPr algn="ctr"/>
            <a:r>
              <a:rPr lang="en-US" sz="3600" dirty="0"/>
              <a:t>plug</a:t>
            </a:r>
            <a:r>
              <a:rPr lang="en-US" dirty="0"/>
              <a:t>-</a:t>
            </a:r>
            <a:r>
              <a:rPr lang="en-US" sz="3600" dirty="0"/>
              <a:t>in board</a:t>
            </a:r>
            <a:endParaRPr lang="en-US" dirty="0"/>
          </a:p>
        </p:txBody>
      </p:sp>
      <p:pic>
        <p:nvPicPr>
          <p:cNvPr id="5122" name="Picture 2">
            <a:extLst>
              <a:ext uri="{FF2B5EF4-FFF2-40B4-BE49-F238E27FC236}">
                <a16:creationId xmlns:a16="http://schemas.microsoft.com/office/drawing/2014/main" id="{119F7866-DF9E-4D7A-AF43-0C6B720F2B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678" y="1130559"/>
            <a:ext cx="7772644" cy="47461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B8438B-F8FD-4A73-A7E0-9E827711C2A7}"/>
              </a:ext>
            </a:extLst>
          </p:cNvPr>
          <p:cNvSpPr txBox="1"/>
          <p:nvPr/>
        </p:nvSpPr>
        <p:spPr>
          <a:xfrm>
            <a:off x="2209678" y="761227"/>
            <a:ext cx="1812484" cy="369332"/>
          </a:xfrm>
          <a:prstGeom prst="rect">
            <a:avLst/>
          </a:prstGeom>
          <a:noFill/>
        </p:spPr>
        <p:txBody>
          <a:bodyPr wrap="none" rtlCol="0">
            <a:spAutoFit/>
          </a:bodyPr>
          <a:lstStyle/>
          <a:p>
            <a:pPr marL="285750" indent="-285750">
              <a:buFont typeface="Arial" panose="020B0604020202020204" pitchFamily="34" charset="0"/>
              <a:buChar char="•"/>
            </a:pPr>
            <a:r>
              <a:rPr lang="en-US" dirty="0"/>
              <a:t>Block Diagram</a:t>
            </a:r>
          </a:p>
        </p:txBody>
      </p:sp>
    </p:spTree>
    <p:extLst>
      <p:ext uri="{BB962C8B-B14F-4D97-AF65-F5344CB8AC3E}">
        <p14:creationId xmlns:p14="http://schemas.microsoft.com/office/powerpoint/2010/main" val="2109466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37F5-540A-497C-BB8F-6B41FBBA3FBC}"/>
              </a:ext>
            </a:extLst>
          </p:cNvPr>
          <p:cNvSpPr>
            <a:spLocks noGrp="1"/>
          </p:cNvSpPr>
          <p:nvPr>
            <p:ph type="title"/>
          </p:nvPr>
        </p:nvSpPr>
        <p:spPr>
          <a:xfrm>
            <a:off x="1143001" y="217605"/>
            <a:ext cx="9905998" cy="743751"/>
          </a:xfrm>
        </p:spPr>
        <p:txBody>
          <a:bodyPr/>
          <a:lstStyle/>
          <a:p>
            <a:pPr algn="ctr"/>
            <a:r>
              <a:rPr lang="en-US" dirty="0"/>
              <a:t>Protocols - UART</a:t>
            </a:r>
          </a:p>
        </p:txBody>
      </p:sp>
      <p:sp>
        <p:nvSpPr>
          <p:cNvPr id="4" name="Content Placeholder 3">
            <a:extLst>
              <a:ext uri="{FF2B5EF4-FFF2-40B4-BE49-F238E27FC236}">
                <a16:creationId xmlns:a16="http://schemas.microsoft.com/office/drawing/2014/main" id="{B0155628-E493-4376-9BCD-BEA4F3BE0A6D}"/>
              </a:ext>
            </a:extLst>
          </p:cNvPr>
          <p:cNvSpPr>
            <a:spLocks noGrp="1"/>
          </p:cNvSpPr>
          <p:nvPr>
            <p:ph idx="1"/>
          </p:nvPr>
        </p:nvSpPr>
        <p:spPr>
          <a:xfrm>
            <a:off x="1499202" y="914400"/>
            <a:ext cx="3327950" cy="5215812"/>
          </a:xfrm>
        </p:spPr>
        <p:txBody>
          <a:bodyPr>
            <a:normAutofit fontScale="92500" lnSpcReduction="20000"/>
          </a:bodyPr>
          <a:lstStyle/>
          <a:p>
            <a:pPr marL="0" indent="0">
              <a:buNone/>
            </a:pPr>
            <a:r>
              <a:rPr lang="en-US" sz="1600" b="1" dirty="0">
                <a:latin typeface="Times New Roman" panose="02020603050405020304" pitchFamily="18" charset="0"/>
                <a:cs typeface="Times New Roman" panose="02020603050405020304" pitchFamily="18" charset="0"/>
              </a:rPr>
              <a:t>How It Works: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Asynchronous Communication</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Full-Duplex Transmission</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Two-Wire Interface</a:t>
            </a: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TX (Transmit Line)</a:t>
            </a: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RX (Receive Line)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Start and Stop Bits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Parity Bit (Optional)</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Baud Rate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 Framing</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Flow Control</a:t>
            </a: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Hardware Flow Control (RTS/CTS)</a:t>
            </a: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Software Flow Control (XON/XOFF)</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Error Detection</a:t>
            </a:r>
          </a:p>
          <a:p>
            <a:pPr marL="0" indent="0">
              <a:buNone/>
            </a:pPr>
            <a:endParaRPr lang="en-US"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28AB98A-9664-433D-9AE3-DFDFC452C5A5}"/>
              </a:ext>
            </a:extLst>
          </p:cNvPr>
          <p:cNvSpPr txBox="1"/>
          <p:nvPr/>
        </p:nvSpPr>
        <p:spPr>
          <a:xfrm>
            <a:off x="8467859" y="1623526"/>
            <a:ext cx="2579552" cy="341632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Advantages: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Simplicity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Full-Duplex Capability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Low Pin Count</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Flexibility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Wide Usage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Cost-Effective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Asynchronous Operation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Easy Implementation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Robust Error Detection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Compatibility</a:t>
            </a:r>
          </a:p>
          <a:p>
            <a:endParaRPr lang="en-US" dirty="0">
              <a:latin typeface="Times New Roman" panose="02020603050405020304" pitchFamily="18" charset="0"/>
              <a:cs typeface="Times New Roman" panose="02020603050405020304" pitchFamily="18" charset="0"/>
            </a:endParaRPr>
          </a:p>
        </p:txBody>
      </p:sp>
      <p:pic>
        <p:nvPicPr>
          <p:cNvPr id="6148" name="Picture 4" descr="Basics of UART Communication">
            <a:extLst>
              <a:ext uri="{FF2B5EF4-FFF2-40B4-BE49-F238E27FC236}">
                <a16:creationId xmlns:a16="http://schemas.microsoft.com/office/drawing/2014/main" id="{D698AF00-742D-446D-B44D-E206B7133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7152" y="2238740"/>
            <a:ext cx="3057525" cy="149542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87806D5-D9C6-4439-B1D7-E9808A097F50}"/>
              </a:ext>
            </a:extLst>
          </p:cNvPr>
          <p:cNvCxnSpPr>
            <a:cxnSpLocks/>
          </p:cNvCxnSpPr>
          <p:nvPr/>
        </p:nvCxnSpPr>
        <p:spPr>
          <a:xfrm>
            <a:off x="8276253" y="1563362"/>
            <a:ext cx="0" cy="307910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D3DC40E-A383-45FB-BB62-59E97E6706E8}"/>
              </a:ext>
            </a:extLst>
          </p:cNvPr>
          <p:cNvCxnSpPr>
            <a:cxnSpLocks/>
          </p:cNvCxnSpPr>
          <p:nvPr/>
        </p:nvCxnSpPr>
        <p:spPr>
          <a:xfrm>
            <a:off x="4553339" y="1008677"/>
            <a:ext cx="0" cy="4972245"/>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94045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37F5-540A-497C-BB8F-6B41FBBA3FBC}"/>
              </a:ext>
            </a:extLst>
          </p:cNvPr>
          <p:cNvSpPr>
            <a:spLocks noGrp="1"/>
          </p:cNvSpPr>
          <p:nvPr>
            <p:ph type="title"/>
          </p:nvPr>
        </p:nvSpPr>
        <p:spPr>
          <a:xfrm>
            <a:off x="1141413" y="170649"/>
            <a:ext cx="9905998" cy="743751"/>
          </a:xfrm>
        </p:spPr>
        <p:txBody>
          <a:bodyPr/>
          <a:lstStyle/>
          <a:p>
            <a:pPr algn="ctr"/>
            <a:r>
              <a:rPr lang="en-US" dirty="0"/>
              <a:t>Protocols - I2c</a:t>
            </a:r>
          </a:p>
        </p:txBody>
      </p:sp>
      <p:sp>
        <p:nvSpPr>
          <p:cNvPr id="4" name="Content Placeholder 3">
            <a:extLst>
              <a:ext uri="{FF2B5EF4-FFF2-40B4-BE49-F238E27FC236}">
                <a16:creationId xmlns:a16="http://schemas.microsoft.com/office/drawing/2014/main" id="{B0155628-E493-4376-9BCD-BEA4F3BE0A6D}"/>
              </a:ext>
            </a:extLst>
          </p:cNvPr>
          <p:cNvSpPr>
            <a:spLocks noGrp="1"/>
          </p:cNvSpPr>
          <p:nvPr>
            <p:ph idx="1"/>
          </p:nvPr>
        </p:nvSpPr>
        <p:spPr>
          <a:xfrm>
            <a:off x="769559" y="914400"/>
            <a:ext cx="3383935" cy="5512838"/>
          </a:xfrm>
        </p:spPr>
        <p:txBody>
          <a:bodyPr>
            <a:normAutofit fontScale="70000" lnSpcReduction="20000"/>
          </a:bodyPr>
          <a:lstStyle/>
          <a:p>
            <a:pPr marL="0" indent="0">
              <a:buNone/>
            </a:pPr>
            <a:r>
              <a:rPr lang="en-US" b="1" dirty="0">
                <a:latin typeface="Times New Roman" panose="02020603050405020304" pitchFamily="18" charset="0"/>
                <a:cs typeface="Times New Roman" panose="02020603050405020304" pitchFamily="18" charset="0"/>
              </a:rPr>
              <a:t>How It Works: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Master-Slave Configuration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Two-Wire Interface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SDA (Serial Data Line)</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SCL (Serial Clock Line)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Addressing</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Transfer</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Communication Protocol</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Start Condition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Stop Condition</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Read/Write Bit</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Clock Stretching</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Speed Modes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Standard Mode (up to 100 kbps)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Fast Mode (up to 400 kbps)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High-Speed Mode (up to 3.4 Mbps)</a:t>
            </a:r>
          </a:p>
          <a:p>
            <a:endParaRPr lang="en-US" dirty="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91E92D53-E675-4C70-9A7F-8FF3C502E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805" y="1752599"/>
            <a:ext cx="3439888" cy="16764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DF64351-BD75-4382-BA71-44BA684EA9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805" y="4612680"/>
            <a:ext cx="4514850" cy="11359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BCC759C-046B-46FE-B4BD-BB493CD0F5E2}"/>
              </a:ext>
            </a:extLst>
          </p:cNvPr>
          <p:cNvSpPr txBox="1"/>
          <p:nvPr/>
        </p:nvSpPr>
        <p:spPr>
          <a:xfrm>
            <a:off x="8553459" y="1009062"/>
            <a:ext cx="2613857" cy="3416320"/>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Advantages: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Simplicity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Low Pin Count</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Flexibility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Scalability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Efficient Communication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Cost-Effective</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Synchronization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Widespread Adoption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Multi-Master Capability</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Robustness</a:t>
            </a:r>
          </a:p>
          <a:p>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4B0A8D52-44D1-4272-9127-091A3898B3E2}"/>
              </a:ext>
            </a:extLst>
          </p:cNvPr>
          <p:cNvCxnSpPr>
            <a:cxnSpLocks/>
          </p:cNvCxnSpPr>
          <p:nvPr/>
        </p:nvCxnSpPr>
        <p:spPr>
          <a:xfrm flipH="1">
            <a:off x="4262716" y="1027338"/>
            <a:ext cx="37323" cy="50292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0DBD80EA-40C8-4E05-80D6-1ADBD297BAD8}"/>
              </a:ext>
            </a:extLst>
          </p:cNvPr>
          <p:cNvCxnSpPr/>
          <p:nvPr/>
        </p:nvCxnSpPr>
        <p:spPr>
          <a:xfrm>
            <a:off x="8388220" y="1027338"/>
            <a:ext cx="0" cy="3022148"/>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58052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37F5-540A-497C-BB8F-6B41FBBA3FBC}"/>
              </a:ext>
            </a:extLst>
          </p:cNvPr>
          <p:cNvSpPr>
            <a:spLocks noGrp="1"/>
          </p:cNvSpPr>
          <p:nvPr>
            <p:ph type="title"/>
          </p:nvPr>
        </p:nvSpPr>
        <p:spPr>
          <a:xfrm>
            <a:off x="1141413" y="170649"/>
            <a:ext cx="9905998" cy="743751"/>
          </a:xfrm>
        </p:spPr>
        <p:txBody>
          <a:bodyPr/>
          <a:lstStyle/>
          <a:p>
            <a:pPr algn="ctr"/>
            <a:r>
              <a:rPr lang="en-US" dirty="0"/>
              <a:t>RMII</a:t>
            </a:r>
          </a:p>
        </p:txBody>
      </p:sp>
      <p:sp>
        <p:nvSpPr>
          <p:cNvPr id="4" name="Content Placeholder 3">
            <a:extLst>
              <a:ext uri="{FF2B5EF4-FFF2-40B4-BE49-F238E27FC236}">
                <a16:creationId xmlns:a16="http://schemas.microsoft.com/office/drawing/2014/main" id="{B0155628-E493-4376-9BCD-BEA4F3BE0A6D}"/>
              </a:ext>
            </a:extLst>
          </p:cNvPr>
          <p:cNvSpPr>
            <a:spLocks noGrp="1"/>
          </p:cNvSpPr>
          <p:nvPr>
            <p:ph idx="1"/>
          </p:nvPr>
        </p:nvSpPr>
        <p:spPr>
          <a:xfrm>
            <a:off x="1141412" y="1399592"/>
            <a:ext cx="9905999" cy="4690189"/>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RMII (Reduced Media-Independent Interface) Short Description</a:t>
            </a:r>
          </a:p>
          <a:p>
            <a:r>
              <a:rPr lang="en-US" sz="2000" dirty="0">
                <a:latin typeface="Times New Roman" panose="02020603050405020304" pitchFamily="18" charset="0"/>
                <a:cs typeface="Times New Roman" panose="02020603050405020304" pitchFamily="18" charset="0"/>
              </a:rPr>
              <a:t>RMII (Reduced Media-Independent Interface) is an Ethernet interface standard that simplifies the connection between a MAC (Media Access Controller) and a PHY (Physical Layer Device). It achieves this by using a reduced pin count compared to the traditional MII (Media-Independent Interface). RMII utilizes a two-wire interface for data transmission and reception (TX and RX), along with clock signals (REF_CLK for reference clock and CRS_DV for carrier sense and data valid). It supports data transfer rates of 10 Mbps and 100 Mbps with synchronous operation, offering a cost-effective and efficient solution for high-speed Ethernet communication while minimizing board space and power consumption.</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3463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37F5-540A-497C-BB8F-6B41FBBA3FBC}"/>
              </a:ext>
            </a:extLst>
          </p:cNvPr>
          <p:cNvSpPr>
            <a:spLocks noGrp="1"/>
          </p:cNvSpPr>
          <p:nvPr>
            <p:ph type="title"/>
          </p:nvPr>
        </p:nvSpPr>
        <p:spPr>
          <a:xfrm>
            <a:off x="1141413" y="170649"/>
            <a:ext cx="9905998" cy="743751"/>
          </a:xfrm>
        </p:spPr>
        <p:txBody>
          <a:bodyPr/>
          <a:lstStyle/>
          <a:p>
            <a:pPr algn="ctr"/>
            <a:r>
              <a:rPr lang="en-US" dirty="0"/>
              <a:t>NPI</a:t>
            </a:r>
          </a:p>
        </p:txBody>
      </p:sp>
      <p:sp>
        <p:nvSpPr>
          <p:cNvPr id="4" name="Content Placeholder 3">
            <a:extLst>
              <a:ext uri="{FF2B5EF4-FFF2-40B4-BE49-F238E27FC236}">
                <a16:creationId xmlns:a16="http://schemas.microsoft.com/office/drawing/2014/main" id="{B0155628-E493-4376-9BCD-BEA4F3BE0A6D}"/>
              </a:ext>
            </a:extLst>
          </p:cNvPr>
          <p:cNvSpPr>
            <a:spLocks noGrp="1"/>
          </p:cNvSpPr>
          <p:nvPr>
            <p:ph idx="1"/>
          </p:nvPr>
        </p:nvSpPr>
        <p:spPr>
          <a:xfrm>
            <a:off x="1141412" y="1101012"/>
            <a:ext cx="9905999" cy="4690189"/>
          </a:xfrm>
        </p:spPr>
        <p:txBody>
          <a:bodyPr>
            <a:normAutofit fontScale="77500" lnSpcReduction="20000"/>
          </a:bodyPr>
          <a:lstStyle/>
          <a:p>
            <a:pPr marL="0" indent="0">
              <a:buNone/>
            </a:pPr>
            <a:r>
              <a:rPr lang="en-US" b="1" dirty="0"/>
              <a:t>Advantages of NPI (Network Processor Interface)</a:t>
            </a:r>
          </a:p>
          <a:p>
            <a:pPr>
              <a:buFont typeface="Arial" panose="020B0604020202020204" pitchFamily="34" charset="0"/>
              <a:buChar char="•"/>
            </a:pPr>
            <a:r>
              <a:rPr lang="en-US" b="1" dirty="0"/>
              <a:t>Efficient Power Management</a:t>
            </a:r>
            <a:endParaRPr lang="en-US" dirty="0"/>
          </a:p>
          <a:p>
            <a:pPr>
              <a:buFont typeface="Arial" panose="020B0604020202020204" pitchFamily="34" charset="0"/>
              <a:buChar char="•"/>
            </a:pPr>
            <a:r>
              <a:rPr lang="en-US" b="1" dirty="0"/>
              <a:t>Low-Power Operation</a:t>
            </a:r>
            <a:endParaRPr lang="en-US" dirty="0"/>
          </a:p>
          <a:p>
            <a:pPr>
              <a:buFont typeface="Arial" panose="020B0604020202020204" pitchFamily="34" charset="0"/>
              <a:buChar char="•"/>
            </a:pPr>
            <a:r>
              <a:rPr lang="en-US" b="1" dirty="0"/>
              <a:t>Asynchronous Wake-Up</a:t>
            </a:r>
            <a:endParaRPr lang="en-US" dirty="0"/>
          </a:p>
          <a:p>
            <a:pPr>
              <a:buFont typeface="Arial" panose="020B0604020202020204" pitchFamily="34" charset="0"/>
              <a:buChar char="•"/>
            </a:pPr>
            <a:r>
              <a:rPr lang="en-US" b="1" dirty="0"/>
              <a:t>Seamless Communication</a:t>
            </a:r>
            <a:endParaRPr lang="en-US" dirty="0"/>
          </a:p>
          <a:p>
            <a:pPr>
              <a:buFont typeface="Arial" panose="020B0604020202020204" pitchFamily="34" charset="0"/>
              <a:buChar char="•"/>
            </a:pPr>
            <a:r>
              <a:rPr lang="en-US" b="1" dirty="0"/>
              <a:t>Serial Command Handling</a:t>
            </a:r>
            <a:endParaRPr lang="en-US" dirty="0"/>
          </a:p>
          <a:p>
            <a:pPr>
              <a:buFont typeface="Arial" panose="020B0604020202020204" pitchFamily="34" charset="0"/>
              <a:buChar char="•"/>
            </a:pPr>
            <a:r>
              <a:rPr lang="en-US" b="1" dirty="0"/>
              <a:t>Packet Translation</a:t>
            </a:r>
            <a:endParaRPr lang="en-US" dirty="0"/>
          </a:p>
          <a:p>
            <a:pPr>
              <a:buFont typeface="Arial" panose="020B0604020202020204" pitchFamily="34" charset="0"/>
              <a:buChar char="•"/>
            </a:pPr>
            <a:r>
              <a:rPr lang="en-US" b="1" dirty="0"/>
              <a:t>System Integration</a:t>
            </a:r>
            <a:endParaRPr lang="en-US" dirty="0"/>
          </a:p>
          <a:p>
            <a:pPr>
              <a:buFont typeface="Arial" panose="020B0604020202020204" pitchFamily="34" charset="0"/>
              <a:buChar char="•"/>
            </a:pPr>
            <a:r>
              <a:rPr lang="en-US" b="1" dirty="0"/>
              <a:t>Enhanced Responsiveness</a:t>
            </a:r>
            <a:endParaRPr lang="en-US" dirty="0"/>
          </a:p>
          <a:p>
            <a:pPr>
              <a:buFont typeface="Arial" panose="020B0604020202020204" pitchFamily="34" charset="0"/>
              <a:buChar char="•"/>
            </a:pPr>
            <a:r>
              <a:rPr lang="en-US" b="1" dirty="0"/>
              <a:t>Reduced Latency</a:t>
            </a:r>
            <a:endParaRPr lang="en-US" dirty="0"/>
          </a:p>
          <a:p>
            <a:pPr>
              <a:buFont typeface="Arial" panose="020B0604020202020204" pitchFamily="34" charset="0"/>
              <a:buChar char="•"/>
            </a:pPr>
            <a:r>
              <a:rPr lang="en-US" b="1" dirty="0"/>
              <a:t>Flexible Control</a:t>
            </a:r>
            <a:endParaRPr lang="en-US" dirty="0"/>
          </a:p>
          <a:p>
            <a:pPr marL="0" indent="0">
              <a:buNone/>
            </a:pPr>
            <a:endParaRPr lang="en-US" dirty="0"/>
          </a:p>
        </p:txBody>
      </p:sp>
      <p:pic>
        <p:nvPicPr>
          <p:cNvPr id="8194" name="Picture 2">
            <a:extLst>
              <a:ext uri="{FF2B5EF4-FFF2-40B4-BE49-F238E27FC236}">
                <a16:creationId xmlns:a16="http://schemas.microsoft.com/office/drawing/2014/main" id="{4EF7FD61-1D6C-4F3A-9F04-A0CD97742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954" y="1485900"/>
            <a:ext cx="333375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9284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37F5-540A-497C-BB8F-6B41FBBA3FBC}"/>
              </a:ext>
            </a:extLst>
          </p:cNvPr>
          <p:cNvSpPr>
            <a:spLocks noGrp="1"/>
          </p:cNvSpPr>
          <p:nvPr>
            <p:ph type="title"/>
          </p:nvPr>
        </p:nvSpPr>
        <p:spPr>
          <a:xfrm>
            <a:off x="1141413" y="170649"/>
            <a:ext cx="9905998" cy="743751"/>
          </a:xfrm>
        </p:spPr>
        <p:txBody>
          <a:bodyPr/>
          <a:lstStyle/>
          <a:p>
            <a:pPr algn="ctr"/>
            <a:r>
              <a:rPr lang="en-US" dirty="0"/>
              <a:t>NPI</a:t>
            </a:r>
          </a:p>
        </p:txBody>
      </p:sp>
      <p:sp>
        <p:nvSpPr>
          <p:cNvPr id="4" name="Content Placeholder 3">
            <a:extLst>
              <a:ext uri="{FF2B5EF4-FFF2-40B4-BE49-F238E27FC236}">
                <a16:creationId xmlns:a16="http://schemas.microsoft.com/office/drawing/2014/main" id="{B0155628-E493-4376-9BCD-BEA4F3BE0A6D}"/>
              </a:ext>
            </a:extLst>
          </p:cNvPr>
          <p:cNvSpPr>
            <a:spLocks noGrp="1"/>
          </p:cNvSpPr>
          <p:nvPr>
            <p:ph idx="1"/>
          </p:nvPr>
        </p:nvSpPr>
        <p:spPr>
          <a:xfrm>
            <a:off x="1141412" y="1101012"/>
            <a:ext cx="9905999" cy="743751"/>
          </a:xfrm>
        </p:spPr>
        <p:txBody>
          <a:bodyPr>
            <a:normAutofit/>
          </a:bodyPr>
          <a:lstStyle/>
          <a:p>
            <a:r>
              <a:rPr lang="en-US" sz="1800" b="1" dirty="0">
                <a:latin typeface="Times New Roman" panose="02020603050405020304" pitchFamily="18" charset="0"/>
                <a:cs typeface="Times New Roman" panose="02020603050405020304" pitchFamily="18" charset="0"/>
              </a:rPr>
              <a:t>Hand shaking data transfer (</a:t>
            </a:r>
            <a:r>
              <a:rPr lang="en-US" sz="1800" b="1" i="0" u="none" strike="noStrike" baseline="0" dirty="0">
                <a:latin typeface="Times New Roman" panose="02020603050405020304" pitchFamily="18" charset="0"/>
                <a:cs typeface="Times New Roman" panose="02020603050405020304" pitchFamily="18" charset="0"/>
              </a:rPr>
              <a:t>Asynchronous Request (</a:t>
            </a:r>
            <a:r>
              <a:rPr lang="en-US" sz="1800" b="1" i="1" u="none" strike="noStrike" baseline="0" dirty="0">
                <a:latin typeface="Times New Roman" panose="02020603050405020304" pitchFamily="18" charset="0"/>
                <a:cs typeface="Times New Roman" panose="02020603050405020304" pitchFamily="18" charset="0"/>
              </a:rPr>
              <a:t>AREQ</a:t>
            </a:r>
            <a:r>
              <a:rPr lang="en-US" sz="1800" b="1" i="0" u="none" strike="noStrike" baseline="0" dirty="0">
                <a:latin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cs typeface="Times New Roman" panose="02020603050405020304" pitchFamily="18" charset="0"/>
              </a:rPr>
              <a:t>):</a:t>
            </a:r>
          </a:p>
          <a:p>
            <a:pPr marL="0" indent="0">
              <a:buNone/>
            </a:pPr>
            <a:endParaRPr lang="en-US" sz="1800" b="1" dirty="0">
              <a:latin typeface="Times New Roman" panose="02020603050405020304" pitchFamily="18" charset="0"/>
              <a:cs typeface="Times New Roman" panose="02020603050405020304" pitchFamily="18" charset="0"/>
            </a:endParaRPr>
          </a:p>
          <a:p>
            <a:pPr marL="0" indent="0">
              <a:buNone/>
            </a:pPr>
            <a:endParaRPr lang="en-US" sz="1800" b="1" dirty="0">
              <a:latin typeface="Times New Roman" panose="02020603050405020304" pitchFamily="18" charset="0"/>
              <a:cs typeface="Times New Roman" panose="02020603050405020304" pitchFamily="18" charset="0"/>
            </a:endParaRPr>
          </a:p>
        </p:txBody>
      </p:sp>
      <p:pic>
        <p:nvPicPr>
          <p:cNvPr id="9222" name="Picture 6">
            <a:extLst>
              <a:ext uri="{FF2B5EF4-FFF2-40B4-BE49-F238E27FC236}">
                <a16:creationId xmlns:a16="http://schemas.microsoft.com/office/drawing/2014/main" id="{5DBBBF60-C4CD-473C-93A9-942D9C478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256" y="1844763"/>
            <a:ext cx="5438775" cy="120967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967FE6F1-D7B6-4B4F-B084-AC37909A0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244" y="4154823"/>
            <a:ext cx="4114800" cy="2000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D895A8B-FD3E-49C9-97D8-16CF0839CE34}"/>
              </a:ext>
            </a:extLst>
          </p:cNvPr>
          <p:cNvSpPr txBox="1"/>
          <p:nvPr/>
        </p:nvSpPr>
        <p:spPr>
          <a:xfrm>
            <a:off x="1141412" y="3504231"/>
            <a:ext cx="3112775" cy="369332"/>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 of </a:t>
            </a:r>
            <a:r>
              <a:rPr lang="en-US" sz="1800" b="1" i="1" u="none" strike="noStrike" baseline="0" dirty="0">
                <a:latin typeface="Times New Roman" panose="02020603050405020304" pitchFamily="18" charset="0"/>
                <a:cs typeface="Times New Roman" panose="02020603050405020304" pitchFamily="18" charset="0"/>
              </a:rPr>
              <a:t>AREQ Timings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87132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630B-EE5B-4B7E-8868-54FE8D54B925}"/>
              </a:ext>
            </a:extLst>
          </p:cNvPr>
          <p:cNvSpPr>
            <a:spLocks noGrp="1"/>
          </p:cNvSpPr>
          <p:nvPr>
            <p:ph type="title"/>
          </p:nvPr>
        </p:nvSpPr>
        <p:spPr>
          <a:xfrm>
            <a:off x="1143001" y="273286"/>
            <a:ext cx="9905998" cy="753082"/>
          </a:xfrm>
        </p:spPr>
        <p:txBody>
          <a:bodyPr/>
          <a:lstStyle/>
          <a:p>
            <a:pPr algn="ctr"/>
            <a:r>
              <a:rPr lang="en-US" dirty="0"/>
              <a:t>ICs</a:t>
            </a:r>
          </a:p>
        </p:txBody>
      </p:sp>
      <p:sp>
        <p:nvSpPr>
          <p:cNvPr id="4" name="Rectangle 1">
            <a:extLst>
              <a:ext uri="{FF2B5EF4-FFF2-40B4-BE49-F238E27FC236}">
                <a16:creationId xmlns:a16="http://schemas.microsoft.com/office/drawing/2014/main" id="{27E551E4-CF88-486B-887F-8DD05751601F}"/>
              </a:ext>
            </a:extLst>
          </p:cNvPr>
          <p:cNvSpPr>
            <a:spLocks noGrp="1" noChangeArrowheads="1"/>
          </p:cNvSpPr>
          <p:nvPr>
            <p:ph idx="1"/>
          </p:nvPr>
        </p:nvSpPr>
        <p:spPr bwMode="auto">
          <a:xfrm>
            <a:off x="1655489" y="1163601"/>
            <a:ext cx="2609494"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SzTx/>
              <a:buNone/>
            </a:pPr>
            <a:r>
              <a:rPr kumimoji="0" lang="en-US" altLang="en-US" sz="1800" b="1" i="0" u="none" strike="noStrike" cap="none" normalizeH="0" baseline="0" dirty="0">
                <a:ln>
                  <a:noFill/>
                </a:ln>
                <a:solidFill>
                  <a:schemeClr val="tx1"/>
                </a:solidFill>
                <a:effectLst/>
                <a:latin typeface="Arial" panose="020B0604020202020204" pitchFamily="34" charset="0"/>
              </a:rPr>
              <a:t>MCU</a:t>
            </a:r>
            <a:r>
              <a:rPr kumimoji="0" lang="en-US" altLang="en-US" sz="1800" b="0" i="0" u="none" strike="noStrike" cap="none" normalizeH="0" baseline="0" dirty="0">
                <a:ln>
                  <a:noFill/>
                </a:ln>
                <a:solidFill>
                  <a:schemeClr val="tx1"/>
                </a:solidFill>
                <a:effectLst/>
                <a:latin typeface="Arial" panose="020B0604020202020204" pitchFamily="34" charset="0"/>
              </a:rPr>
              <a:t>: STM32F765</a:t>
            </a:r>
          </a:p>
          <a:p>
            <a:pPr eaLnBrk="0" fontAlgn="base" hangingPunct="0">
              <a:lnSpc>
                <a:spcPct val="100000"/>
              </a:lnSpc>
              <a:spcBef>
                <a:spcPct val="0"/>
              </a:spcBef>
              <a:spcAft>
                <a:spcPct val="0"/>
              </a:spcAft>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SzTx/>
              <a:buNone/>
            </a:pPr>
            <a:r>
              <a:rPr kumimoji="0" lang="en-US" altLang="en-US" sz="1800" b="1" i="0" u="none" strike="noStrike" cap="none" normalizeH="0" baseline="0" dirty="0">
                <a:ln>
                  <a:noFill/>
                </a:ln>
                <a:solidFill>
                  <a:schemeClr val="tx1"/>
                </a:solidFill>
                <a:effectLst/>
                <a:latin typeface="Arial" panose="020B0604020202020204" pitchFamily="34" charset="0"/>
              </a:rPr>
              <a:t>Ethernet Path</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00000"/>
              </a:lnSpc>
              <a:spcBef>
                <a:spcPct val="0"/>
              </a:spcBef>
              <a:spcAft>
                <a:spcPct val="0"/>
              </a:spcAft>
              <a:buSzTx/>
            </a:pPr>
            <a:r>
              <a:rPr kumimoji="0" lang="en-US" altLang="en-US" sz="1400" b="0" i="0" u="none" strike="noStrike" cap="none" normalizeH="0" baseline="0" dirty="0">
                <a:ln>
                  <a:noFill/>
                </a:ln>
                <a:solidFill>
                  <a:schemeClr val="tx1"/>
                </a:solidFill>
                <a:effectLst/>
                <a:latin typeface="Arial" panose="020B0604020202020204" pitchFamily="34" charset="0"/>
              </a:rPr>
              <a:t>88E1512-A0-NNP2C000</a:t>
            </a:r>
          </a:p>
          <a:p>
            <a:pPr eaLnBrk="0" fontAlgn="base" hangingPunct="0">
              <a:lnSpc>
                <a:spcPct val="100000"/>
              </a:lnSpc>
              <a:spcBef>
                <a:spcPct val="0"/>
              </a:spcBef>
              <a:spcAft>
                <a:spcPct val="0"/>
              </a:spcAft>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00000"/>
              </a:lnSpc>
              <a:spcBef>
                <a:spcPct val="0"/>
              </a:spcBef>
              <a:spcAft>
                <a:spcPct val="0"/>
              </a:spcAft>
              <a:buSzTx/>
            </a:pPr>
            <a:r>
              <a:rPr kumimoji="0" lang="en-US" altLang="en-US" sz="1400" b="0" i="0" u="none" strike="noStrike" cap="none" normalizeH="0" baseline="0" dirty="0">
                <a:ln>
                  <a:noFill/>
                </a:ln>
                <a:solidFill>
                  <a:schemeClr val="tx1"/>
                </a:solidFill>
                <a:effectLst/>
                <a:latin typeface="Arial" panose="020B0604020202020204" pitchFamily="34" charset="0"/>
              </a:rPr>
              <a:t>LP82453NL Transformer</a:t>
            </a:r>
          </a:p>
        </p:txBody>
      </p:sp>
      <p:pic>
        <p:nvPicPr>
          <p:cNvPr id="5" name="Picture 4">
            <a:extLst>
              <a:ext uri="{FF2B5EF4-FFF2-40B4-BE49-F238E27FC236}">
                <a16:creationId xmlns:a16="http://schemas.microsoft.com/office/drawing/2014/main" id="{A10303E7-7380-45F2-A3B5-B7E7D32F3838}"/>
              </a:ext>
            </a:extLst>
          </p:cNvPr>
          <p:cNvPicPr>
            <a:picLocks noChangeAspect="1"/>
          </p:cNvPicPr>
          <p:nvPr/>
        </p:nvPicPr>
        <p:blipFill>
          <a:blip r:embed="rId2"/>
          <a:stretch>
            <a:fillRect/>
          </a:stretch>
        </p:blipFill>
        <p:spPr>
          <a:xfrm>
            <a:off x="9086828" y="4113249"/>
            <a:ext cx="1352550" cy="1352550"/>
          </a:xfrm>
          <a:prstGeom prst="rect">
            <a:avLst/>
          </a:prstGeom>
        </p:spPr>
      </p:pic>
      <p:pic>
        <p:nvPicPr>
          <p:cNvPr id="10245" name="Picture 5">
            <a:extLst>
              <a:ext uri="{FF2B5EF4-FFF2-40B4-BE49-F238E27FC236}">
                <a16:creationId xmlns:a16="http://schemas.microsoft.com/office/drawing/2014/main" id="{4FD7FF6D-3643-4883-A7A3-55E14CDE3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489" y="4113249"/>
            <a:ext cx="253365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pin header ...">
            <a:extLst>
              <a:ext uri="{FF2B5EF4-FFF2-40B4-BE49-F238E27FC236}">
                <a16:creationId xmlns:a16="http://schemas.microsoft.com/office/drawing/2014/main" id="{066F6931-F771-4A87-BDEF-D81FF610B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516" y="4113249"/>
            <a:ext cx="13525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a:extLst>
              <a:ext uri="{FF2B5EF4-FFF2-40B4-BE49-F238E27FC236}">
                <a16:creationId xmlns:a16="http://schemas.microsoft.com/office/drawing/2014/main" id="{9BFE0D12-6F99-4506-8F96-2868298A06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2339" y="1184917"/>
            <a:ext cx="2281529" cy="22740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86105-90F8-470F-A9E0-ED53ECFF6361}"/>
              </a:ext>
            </a:extLst>
          </p:cNvPr>
          <p:cNvSpPr txBox="1"/>
          <p:nvPr/>
        </p:nvSpPr>
        <p:spPr>
          <a:xfrm>
            <a:off x="6096000" y="1200923"/>
            <a:ext cx="2062066" cy="2308324"/>
          </a:xfrm>
          <a:prstGeom prst="rect">
            <a:avLst/>
          </a:prstGeom>
          <a:noFill/>
        </p:spPr>
        <p:txBody>
          <a:bodyPr wrap="square" rtlCol="0">
            <a:spAutoFit/>
          </a:bodyPr>
          <a:lstStyle/>
          <a:p>
            <a:pPr eaLnBrk="0" fontAlgn="base" hangingPunct="0">
              <a:lnSpc>
                <a:spcPct val="100000"/>
              </a:lnSpc>
              <a:spcBef>
                <a:spcPct val="0"/>
              </a:spcBef>
              <a:spcAft>
                <a:spcPct val="0"/>
              </a:spcAft>
              <a:buSzTx/>
            </a:pPr>
            <a:r>
              <a:rPr kumimoji="0" lang="en-US" altLang="en-US" sz="1800" b="1" i="0" u="none" strike="noStrike" cap="none" normalizeH="0" baseline="0" dirty="0">
                <a:ln>
                  <a:noFill/>
                </a:ln>
                <a:solidFill>
                  <a:schemeClr val="tx1"/>
                </a:solidFill>
                <a:effectLst/>
                <a:latin typeface="Arial" panose="020B0604020202020204" pitchFamily="34" charset="0"/>
              </a:rPr>
              <a:t>Communication Path</a:t>
            </a:r>
            <a:r>
              <a:rPr kumimoji="0" lang="en-US" altLang="en-US" sz="1800" b="0" i="0" u="none" strike="noStrike" cap="none" normalizeH="0" baseline="0" dirty="0">
                <a:ln>
                  <a:noFill/>
                </a:ln>
                <a:solidFill>
                  <a:schemeClr val="tx1"/>
                </a:solidFill>
                <a:effectLst/>
                <a:latin typeface="Arial" panose="020B0604020202020204" pitchFamily="34" charset="0"/>
              </a:rPr>
              <a:t>: MAX3212E Driver</a:t>
            </a:r>
          </a:p>
          <a:p>
            <a:pPr marL="0" indent="0" eaLnBrk="0" fontAlgn="base" hangingPunct="0">
              <a:lnSpc>
                <a:spcPct val="100000"/>
              </a:lnSpc>
              <a:spcBef>
                <a:spcPct val="0"/>
              </a:spcBef>
              <a:spcAft>
                <a:spcPct val="0"/>
              </a:spcAft>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buSzTx/>
            </a:pPr>
            <a:r>
              <a:rPr kumimoji="0" lang="en-US" altLang="en-US" sz="1800" b="1" i="0" u="none" strike="noStrike" cap="none" normalizeH="0" baseline="0" dirty="0">
                <a:ln>
                  <a:noFill/>
                </a:ln>
                <a:solidFill>
                  <a:schemeClr val="tx1"/>
                </a:solidFill>
                <a:effectLst/>
                <a:latin typeface="Arial" panose="020B0604020202020204" pitchFamily="34" charset="0"/>
              </a:rPr>
              <a:t>Port</a:t>
            </a:r>
            <a:r>
              <a:rPr kumimoji="0" lang="en-US" altLang="en-US" sz="1800" b="0" i="0" u="none" strike="noStrike" cap="none" normalizeH="0" baseline="0" dirty="0">
                <a:ln>
                  <a:noFill/>
                </a:ln>
                <a:solidFill>
                  <a:schemeClr val="tx1"/>
                </a:solidFill>
                <a:effectLst/>
                <a:latin typeface="Arial" panose="020B0604020202020204" pitchFamily="34" charset="0"/>
              </a:rPr>
              <a:t>: 2x10 Pin Male/Female Header</a:t>
            </a:r>
          </a:p>
          <a:p>
            <a:endParaRPr lang="en-US" dirty="0"/>
          </a:p>
        </p:txBody>
      </p:sp>
      <p:cxnSp>
        <p:nvCxnSpPr>
          <p:cNvPr id="11" name="Straight Connector 10">
            <a:extLst>
              <a:ext uri="{FF2B5EF4-FFF2-40B4-BE49-F238E27FC236}">
                <a16:creationId xmlns:a16="http://schemas.microsoft.com/office/drawing/2014/main" id="{D41BAEED-DCC9-43DD-A207-A2668A591F70}"/>
              </a:ext>
            </a:extLst>
          </p:cNvPr>
          <p:cNvCxnSpPr>
            <a:cxnSpLocks/>
          </p:cNvCxnSpPr>
          <p:nvPr/>
        </p:nvCxnSpPr>
        <p:spPr>
          <a:xfrm>
            <a:off x="5980922" y="1269934"/>
            <a:ext cx="0" cy="201444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1EBC5E-9E67-4914-814A-D6918B8F731A}"/>
              </a:ext>
            </a:extLst>
          </p:cNvPr>
          <p:cNvCxnSpPr>
            <a:cxnSpLocks/>
          </p:cNvCxnSpPr>
          <p:nvPr/>
        </p:nvCxnSpPr>
        <p:spPr>
          <a:xfrm>
            <a:off x="1662570" y="1200923"/>
            <a:ext cx="0" cy="2400693"/>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56780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pPr algn="ctr"/>
            <a:r>
              <a:rPr lang="en-US" sz="3200" dirty="0"/>
              <a:t>Application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800" dirty="0"/>
              <a:t>What we learned</a:t>
            </a:r>
          </a:p>
          <a:p>
            <a:pPr>
              <a:lnSpc>
                <a:spcPct val="110000"/>
              </a:lnSpc>
            </a:pPr>
            <a:r>
              <a:rPr lang="en-US" sz="1800" dirty="0"/>
              <a:t>schematic considerations</a:t>
            </a:r>
          </a:p>
          <a:p>
            <a:pPr>
              <a:lnSpc>
                <a:spcPct val="110000"/>
              </a:lnSpc>
            </a:pPr>
            <a:r>
              <a:rPr lang="en-US" sz="1800" dirty="0"/>
              <a:t>Latest schematic design</a:t>
            </a:r>
          </a:p>
        </p:txBody>
      </p:sp>
    </p:spTree>
    <p:extLst>
      <p:ext uri="{BB962C8B-B14F-4D97-AF65-F5344CB8AC3E}">
        <p14:creationId xmlns:p14="http://schemas.microsoft.com/office/powerpoint/2010/main" val="198755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5">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Project 	planning</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800" dirty="0"/>
              <a:t>Agile working</a:t>
            </a:r>
          </a:p>
          <a:p>
            <a:pPr>
              <a:lnSpc>
                <a:spcPct val="110000"/>
              </a:lnSpc>
              <a:buFont typeface="Wingdings" panose="05000000000000000000" pitchFamily="2" charset="2"/>
              <a:buChar char="Ø"/>
            </a:pPr>
            <a:r>
              <a:rPr lang="en-US" sz="1800" dirty="0"/>
              <a:t>Scrum team</a:t>
            </a:r>
          </a:p>
          <a:p>
            <a:pPr>
              <a:lnSpc>
                <a:spcPct val="110000"/>
              </a:lnSpc>
              <a:buFont typeface="Wingdings" panose="05000000000000000000" pitchFamily="2" charset="2"/>
              <a:buChar char="Ø"/>
            </a:pPr>
            <a:r>
              <a:rPr lang="en-US" sz="1800" dirty="0"/>
              <a:t>Scrum master</a:t>
            </a:r>
          </a:p>
          <a:p>
            <a:pPr>
              <a:lnSpc>
                <a:spcPct val="110000"/>
              </a:lnSpc>
              <a:buFont typeface="Wingdings" panose="05000000000000000000" pitchFamily="2" charset="2"/>
              <a:buChar char="Ø"/>
            </a:pPr>
            <a:r>
              <a:rPr lang="en-US" sz="1800" dirty="0"/>
              <a:t>Product owner</a:t>
            </a:r>
          </a:p>
          <a:p>
            <a:pPr>
              <a:lnSpc>
                <a:spcPct val="110000"/>
              </a:lnSpc>
            </a:pPr>
            <a:r>
              <a:rPr lang="en-US" sz="1800" dirty="0"/>
              <a:t>Project phases and sprints</a:t>
            </a:r>
          </a:p>
          <a:p>
            <a:pPr marL="0" indent="0">
              <a:lnSpc>
                <a:spcPct val="110000"/>
              </a:lnSpc>
              <a:buNone/>
            </a:pPr>
            <a:endParaRPr lang="en-US" sz="1600" dirty="0"/>
          </a:p>
        </p:txBody>
      </p:sp>
    </p:spTree>
    <p:extLst>
      <p:ext uri="{BB962C8B-B14F-4D97-AF65-F5344CB8AC3E}">
        <p14:creationId xmlns:p14="http://schemas.microsoft.com/office/powerpoint/2010/main" val="973183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pPr algn="ctr"/>
            <a:r>
              <a:rPr lang="en-US" sz="3200" dirty="0"/>
              <a:t>Introduction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800" dirty="0">
                <a:latin typeface="Times New Roman" panose="02020603050405020304" pitchFamily="18" charset="0"/>
                <a:cs typeface="Times New Roman" panose="02020603050405020304" pitchFamily="18" charset="0"/>
              </a:rPr>
              <a:t>Description and objectives</a:t>
            </a:r>
          </a:p>
          <a:p>
            <a:pPr>
              <a:lnSpc>
                <a:spcPct val="110000"/>
              </a:lnSpc>
            </a:pPr>
            <a:r>
              <a:rPr lang="en-US" sz="1800" dirty="0">
                <a:latin typeface="Times New Roman" panose="02020603050405020304" pitchFamily="18" charset="0"/>
                <a:cs typeface="Times New Roman" panose="02020603050405020304" pitchFamily="18" charset="0"/>
              </a:rPr>
              <a:t>PoE</a:t>
            </a:r>
          </a:p>
          <a:p>
            <a:pPr>
              <a:lnSpc>
                <a:spcPct val="110000"/>
              </a:lnSpc>
            </a:pPr>
            <a:r>
              <a:rPr lang="en-US" sz="1800" dirty="0">
                <a:latin typeface="Times New Roman" panose="02020603050405020304" pitchFamily="18" charset="0"/>
                <a:cs typeface="Times New Roman" panose="02020603050405020304" pitchFamily="18" charset="0"/>
              </a:rPr>
              <a:t>PoE Injector</a:t>
            </a:r>
          </a:p>
          <a:p>
            <a:pPr>
              <a:lnSpc>
                <a:spcPct val="110000"/>
              </a:lnSpc>
            </a:pPr>
            <a:r>
              <a:rPr lang="en-US" sz="1800" dirty="0">
                <a:latin typeface="Times New Roman" panose="02020603050405020304" pitchFamily="18" charset="0"/>
                <a:cs typeface="Times New Roman" panose="02020603050405020304" pitchFamily="18" charset="0"/>
              </a:rPr>
              <a:t>Control board</a:t>
            </a:r>
          </a:p>
          <a:p>
            <a:pPr marL="0" indent="0">
              <a:lnSpc>
                <a:spcPct val="110000"/>
              </a:lnSpc>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48493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4F1C-1EAF-4AB7-8C41-6CBD382929D3}"/>
              </a:ext>
            </a:extLst>
          </p:cNvPr>
          <p:cNvSpPr>
            <a:spLocks noGrp="1"/>
          </p:cNvSpPr>
          <p:nvPr>
            <p:ph type="title"/>
          </p:nvPr>
        </p:nvSpPr>
        <p:spPr>
          <a:xfrm>
            <a:off x="1141413" y="565644"/>
            <a:ext cx="9905998" cy="706429"/>
          </a:xfrm>
        </p:spPr>
        <p:txBody>
          <a:bodyPr>
            <a:normAutofit fontScale="90000"/>
          </a:bodyPr>
          <a:lstStyle/>
          <a:p>
            <a:pPr algn="ctr"/>
            <a:r>
              <a:rPr lang="en-US" sz="3600" dirty="0"/>
              <a:t>Agile working</a:t>
            </a:r>
            <a:br>
              <a:rPr lang="en-US" sz="3600" dirty="0"/>
            </a:br>
            <a:endParaRPr lang="en-US" dirty="0"/>
          </a:p>
        </p:txBody>
      </p:sp>
      <p:sp>
        <p:nvSpPr>
          <p:cNvPr id="7" name="Rectangle 5">
            <a:extLst>
              <a:ext uri="{FF2B5EF4-FFF2-40B4-BE49-F238E27FC236}">
                <a16:creationId xmlns:a16="http://schemas.microsoft.com/office/drawing/2014/main" id="{C27378EB-FA86-499D-9D6A-5F634E486D35}"/>
              </a:ext>
            </a:extLst>
          </p:cNvPr>
          <p:cNvSpPr>
            <a:spLocks noGrp="1" noChangeArrowheads="1"/>
          </p:cNvSpPr>
          <p:nvPr>
            <p:ph idx="1"/>
          </p:nvPr>
        </p:nvSpPr>
        <p:spPr bwMode="auto">
          <a:xfrm>
            <a:off x="1028279" y="1410573"/>
            <a:ext cx="957421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Agile Working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Agile working is a project management approach that emphasizes flexibility, collaboration, and customer-centric development. It involves breaking projects into small, manageable units called iterations or sprints, allowing teams to quickly adapt to changing requirements and deliver incremental improvements. Agile working promotes continuous feedback, frequent reassessment, and adaptive planning, ensuring that products evolve in alignment with user needs and market conditions.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Scrum Team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Scrum team is a self-organizing, cross-functional group of individuals working together to deliver project outcomes using the Scrum framework. The team typically includes a Scrum Master, a Product Owner, and Development Team members.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Each role has specific responsibilities: the Scrum Master facilitates the process, the Product Owner defines and prioritizes the work, and the Development Team executes the tasks. The team collaborates closely to achieve project goals through iterative development and regular reviews.</a:t>
            </a:r>
          </a:p>
        </p:txBody>
      </p:sp>
    </p:spTree>
    <p:extLst>
      <p:ext uri="{BB962C8B-B14F-4D97-AF65-F5344CB8AC3E}">
        <p14:creationId xmlns:p14="http://schemas.microsoft.com/office/powerpoint/2010/main" val="369456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C6DE-0914-43F5-996A-5884A0F3C603}"/>
              </a:ext>
            </a:extLst>
          </p:cNvPr>
          <p:cNvSpPr>
            <a:spLocks noGrp="1"/>
          </p:cNvSpPr>
          <p:nvPr>
            <p:ph type="title"/>
          </p:nvPr>
        </p:nvSpPr>
        <p:spPr>
          <a:xfrm>
            <a:off x="1141413" y="263955"/>
            <a:ext cx="9905998" cy="448281"/>
          </a:xfrm>
        </p:spPr>
        <p:txBody>
          <a:bodyPr>
            <a:normAutofit fontScale="90000"/>
          </a:bodyPr>
          <a:lstStyle/>
          <a:p>
            <a:pPr algn="ctr"/>
            <a:r>
              <a:rPr lang="en-US" dirty="0"/>
              <a:t>Scrum master</a:t>
            </a:r>
          </a:p>
        </p:txBody>
      </p:sp>
      <p:sp>
        <p:nvSpPr>
          <p:cNvPr id="3" name="Content Placeholder 2">
            <a:extLst>
              <a:ext uri="{FF2B5EF4-FFF2-40B4-BE49-F238E27FC236}">
                <a16:creationId xmlns:a16="http://schemas.microsoft.com/office/drawing/2014/main" id="{B1609CC4-868B-4E09-9762-CAC4AE1BA240}"/>
              </a:ext>
            </a:extLst>
          </p:cNvPr>
          <p:cNvSpPr>
            <a:spLocks noGrp="1"/>
          </p:cNvSpPr>
          <p:nvPr>
            <p:ph idx="1"/>
          </p:nvPr>
        </p:nvSpPr>
        <p:spPr>
          <a:xfrm>
            <a:off x="1141412" y="1017037"/>
            <a:ext cx="9905999" cy="3219061"/>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Scrum Master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Scrum Master is a key role within a Scrum team, serving as a facilitator and coach. They are responsible for ensuring that Scrum practices are properly implemented and followed. The Scrum Master helps the team by removing obstacles that may hinder progress, fostering an environment of collaboration and continuous improvement, and coaching team members on Scrum principles and practices. Their goal is to enhance the team's effectiveness and efficiency in delivering high-quality results.</a:t>
            </a:r>
          </a:p>
        </p:txBody>
      </p:sp>
      <p:pic>
        <p:nvPicPr>
          <p:cNvPr id="13314" name="Picture 2">
            <a:extLst>
              <a:ext uri="{FF2B5EF4-FFF2-40B4-BE49-F238E27FC236}">
                <a16:creationId xmlns:a16="http://schemas.microsoft.com/office/drawing/2014/main" id="{34A2D34B-B7E6-48D3-92D5-C432C4368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973" y="2983560"/>
            <a:ext cx="395287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9480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886" y="368069"/>
            <a:ext cx="9905998" cy="1168833"/>
          </a:xfrm>
        </p:spPr>
        <p:txBody>
          <a:bodyPr/>
          <a:lstStyle/>
          <a:p>
            <a:pPr algn="ctr"/>
            <a:r>
              <a:rPr lang="en-US" dirty="0" smtClean="0"/>
              <a:t>Sprints and to do list</a:t>
            </a:r>
            <a:endParaRPr lang="en-US" dirty="0"/>
          </a:p>
        </p:txBody>
      </p:sp>
      <p:pic>
        <p:nvPicPr>
          <p:cNvPr id="3" name="Picture 2" descr="https://lh7-rt.googleusercontent.com/docsz/AD_4nXdWaRayJ1kjVABlRwF044BvIxEkSIas3oNkuGdy4WYzEPrK18V5ijMubuh28_0KPt9h2EJQA1EmZX0axVMeNQeCMl4nHWH-fZ6Jx4V65HU5v0T17PZ_AU7yxpcp1fRY-5Flk8WNYOp0lGJ0N-KDW2EJZTs?key=PUQKdXZTh84l_hLxj-1U6w"/>
          <p:cNvPicPr>
            <a:picLocks noChangeAspect="1" noChangeArrowheads="1"/>
          </p:cNvPicPr>
          <p:nvPr/>
        </p:nvPicPr>
        <p:blipFill rotWithShape="1">
          <a:blip r:embed="rId2">
            <a:extLst>
              <a:ext uri="{28A0092B-C50C-407E-A947-70E740481C1C}">
                <a14:useLocalDpi xmlns:a14="http://schemas.microsoft.com/office/drawing/2010/main" val="0"/>
              </a:ext>
            </a:extLst>
          </a:blip>
          <a:srcRect b="11554"/>
          <a:stretch/>
        </p:blipFill>
        <p:spPr bwMode="auto">
          <a:xfrm>
            <a:off x="2732112" y="1443424"/>
            <a:ext cx="6253546" cy="31042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7-rt.googleusercontent.com/docsz/AD_4nXdqKfGfHsSwD8mimVBoMexVaDET_ZbBhG18UsYXT0iIBLI95gAFUZp3b--FEjZMtgNtc3Xr16xgvvdj9qhyrQIiBZSw3DQ9fTiCIZ0891tbGMacv3phABYuPAmDmqnEGP-OWK3u6tuqi6YgTYiXOpvVEdnd?key=PUQKdXZTh84l_hLxj-1U6w"/>
          <p:cNvPicPr>
            <a:picLocks noChangeAspect="1" noChangeArrowheads="1"/>
          </p:cNvPicPr>
          <p:nvPr/>
        </p:nvPicPr>
        <p:blipFill rotWithShape="1">
          <a:blip r:embed="rId3">
            <a:extLst>
              <a:ext uri="{28A0092B-C50C-407E-A947-70E740481C1C}">
                <a14:useLocalDpi xmlns:a14="http://schemas.microsoft.com/office/drawing/2010/main" val="0"/>
              </a:ext>
            </a:extLst>
          </a:blip>
          <a:srcRect l="81434" t="10511" r="1102" b="60890"/>
          <a:stretch/>
        </p:blipFill>
        <p:spPr bwMode="auto">
          <a:xfrm>
            <a:off x="3208544" y="4577854"/>
            <a:ext cx="2042328" cy="18804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7-rt.googleusercontent.com/docsz/AD_4nXcvEF3undVqjsXES3UBAJjRBZIFxt-TQUxlAlrFW71E-5xb3EeF-N531oSc1uopJJr6DbaI8cJwYD5Lwx62RRipzhBpfN3dt54bHxg_1lqaoDV_7Z61j4ugmaCZXHhKJG2xPvkb6S_yAaYzPShE65jIB1c6?key=PUQKdXZTh84l_hLxj-1U6w"/>
          <p:cNvPicPr>
            <a:picLocks noChangeAspect="1" noChangeArrowheads="1"/>
          </p:cNvPicPr>
          <p:nvPr/>
        </p:nvPicPr>
        <p:blipFill rotWithShape="1">
          <a:blip r:embed="rId4">
            <a:extLst>
              <a:ext uri="{28A0092B-C50C-407E-A947-70E740481C1C}">
                <a14:useLocalDpi xmlns:a14="http://schemas.microsoft.com/office/drawing/2010/main" val="0"/>
              </a:ext>
            </a:extLst>
          </a:blip>
          <a:srcRect l="67743" t="42748" r="1247" b="27483"/>
          <a:stretch/>
        </p:blipFill>
        <p:spPr bwMode="auto">
          <a:xfrm>
            <a:off x="5609455" y="4682816"/>
            <a:ext cx="3102380" cy="167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7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C6DE-0914-43F5-996A-5884A0F3C603}"/>
              </a:ext>
            </a:extLst>
          </p:cNvPr>
          <p:cNvSpPr>
            <a:spLocks noGrp="1"/>
          </p:cNvSpPr>
          <p:nvPr>
            <p:ph type="title"/>
          </p:nvPr>
        </p:nvSpPr>
        <p:spPr>
          <a:xfrm>
            <a:off x="1141413" y="263955"/>
            <a:ext cx="9905998" cy="448281"/>
          </a:xfrm>
        </p:spPr>
        <p:txBody>
          <a:bodyPr>
            <a:normAutofit fontScale="90000"/>
          </a:bodyPr>
          <a:lstStyle/>
          <a:p>
            <a:pPr algn="ctr"/>
            <a:r>
              <a:rPr lang="en-US" dirty="0"/>
              <a:t>Product owner</a:t>
            </a:r>
          </a:p>
        </p:txBody>
      </p:sp>
      <p:sp>
        <p:nvSpPr>
          <p:cNvPr id="3" name="Content Placeholder 2">
            <a:extLst>
              <a:ext uri="{FF2B5EF4-FFF2-40B4-BE49-F238E27FC236}">
                <a16:creationId xmlns:a16="http://schemas.microsoft.com/office/drawing/2014/main" id="{B1609CC4-868B-4E09-9762-CAC4AE1BA240}"/>
              </a:ext>
            </a:extLst>
          </p:cNvPr>
          <p:cNvSpPr>
            <a:spLocks noGrp="1"/>
          </p:cNvSpPr>
          <p:nvPr>
            <p:ph idx="1"/>
          </p:nvPr>
        </p:nvSpPr>
        <p:spPr>
          <a:xfrm>
            <a:off x="1141412" y="1017037"/>
            <a:ext cx="9905999" cy="3219061"/>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Product Owner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Product Owner is responsible for defining and managing the product backlog, which is a prioritized list of features, enhancements, and fixes for the product. They act as a liaison between the stakeholders (such as customers, users, and business leaders) and the Scrum team, ensuring that the team is working on the most valuable tasks. The Product Owner clarifies requirements, sets priorities, and makes decisions about what to build and when, aiming to maximize the product's value and meet stakeholder expectations.</a:t>
            </a:r>
          </a:p>
        </p:txBody>
      </p:sp>
      <p:pic>
        <p:nvPicPr>
          <p:cNvPr id="12290" name="Picture 2">
            <a:extLst>
              <a:ext uri="{FF2B5EF4-FFF2-40B4-BE49-F238E27FC236}">
                <a16:creationId xmlns:a16="http://schemas.microsoft.com/office/drawing/2014/main" id="{2D9F119D-B46B-41D6-AB99-A0674CB4D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298" y="3147235"/>
            <a:ext cx="3324225"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8267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3611"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97427" y="2477026"/>
            <a:ext cx="6858000" cy="1367896"/>
          </a:xfrm>
        </p:spPr>
        <p:txBody>
          <a:bodyPr>
            <a:normAutofit/>
          </a:bodyPr>
          <a:lstStyle/>
          <a:p>
            <a:pPr algn="ctr"/>
            <a:r>
              <a:rPr lang="en-US" dirty="0"/>
              <a:t>Thank you!</a:t>
            </a:r>
          </a:p>
        </p:txBody>
      </p:sp>
    </p:spTree>
    <p:extLst>
      <p:ext uri="{BB962C8B-B14F-4D97-AF65-F5344CB8AC3E}">
        <p14:creationId xmlns:p14="http://schemas.microsoft.com/office/powerpoint/2010/main" val="3961721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4A6D7-D82C-4829-8E4E-040F401D0E94}"/>
              </a:ext>
            </a:extLst>
          </p:cNvPr>
          <p:cNvSpPr>
            <a:spLocks noGrp="1"/>
          </p:cNvSpPr>
          <p:nvPr>
            <p:ph type="title"/>
          </p:nvPr>
        </p:nvSpPr>
        <p:spPr>
          <a:xfrm>
            <a:off x="1141413" y="618518"/>
            <a:ext cx="9905998" cy="920915"/>
          </a:xfrm>
        </p:spPr>
        <p:txBody>
          <a:bodyPr>
            <a:normAutofit fontScale="90000"/>
          </a:bodyPr>
          <a:lstStyle/>
          <a:p>
            <a:pPr algn="ctr"/>
            <a:r>
              <a:rPr lang="en-US" sz="3600" dirty="0"/>
              <a:t>Description and objectives</a:t>
            </a:r>
            <a:br>
              <a:rPr lang="en-US" sz="3600" dirty="0"/>
            </a:br>
            <a:r>
              <a:rPr lang="en-US" sz="3600" dirty="0"/>
              <a:t/>
            </a:r>
            <a:br>
              <a:rPr lang="en-US" sz="3600" dirty="0"/>
            </a:br>
            <a:endParaRPr lang="en-US" dirty="0"/>
          </a:p>
        </p:txBody>
      </p:sp>
      <p:sp>
        <p:nvSpPr>
          <p:cNvPr id="3" name="Content Placeholder 2">
            <a:extLst>
              <a:ext uri="{FF2B5EF4-FFF2-40B4-BE49-F238E27FC236}">
                <a16:creationId xmlns:a16="http://schemas.microsoft.com/office/drawing/2014/main" id="{8BA18FA5-7B7F-4ABC-AF78-686F2F332958}"/>
              </a:ext>
            </a:extLst>
          </p:cNvPr>
          <p:cNvSpPr>
            <a:spLocks noGrp="1"/>
          </p:cNvSpPr>
          <p:nvPr>
            <p:ph idx="1"/>
          </p:nvPr>
        </p:nvSpPr>
        <p:spPr>
          <a:xfrm>
            <a:off x="1141412" y="1435261"/>
            <a:ext cx="9905999" cy="4355940"/>
          </a:xfrm>
        </p:spPr>
        <p:txBody>
          <a:bodyPr>
            <a:normAutofit/>
          </a:bodyPr>
          <a:lstStyle/>
          <a:p>
            <a:pPr marL="0" indent="0">
              <a:buNone/>
            </a:pPr>
            <a:r>
              <a:rPr lang="en-US" sz="1800" b="1" i="0" u="none" strike="noStrike" baseline="0" dirty="0">
                <a:latin typeface="Times New Roman" panose="02020603050405020304" pitchFamily="18" charset="0"/>
              </a:rPr>
              <a:t>Project Description: </a:t>
            </a:r>
          </a:p>
          <a:p>
            <a:pPr marL="0" indent="0">
              <a:buNone/>
            </a:pPr>
            <a:r>
              <a:rPr lang="en-US" sz="1800" b="0" i="0" u="none" strike="noStrike" baseline="0" dirty="0">
                <a:latin typeface="Times New Roman" panose="02020603050405020304" pitchFamily="18" charset="0"/>
              </a:rPr>
              <a:t>This project involves the design of a plug-in electronic board that performs control and management functions for a main PoE injector board. The plug-in board includes a microcontroller responsible for generating and managing I2C, UART, and NPI signals to interact with and control the PoE controller chip on the main board. The primary objective is to enhance the operational capabilities and streamline the control processes of the PoE injector system. </a:t>
            </a:r>
          </a:p>
          <a:p>
            <a:pPr marL="0" indent="0">
              <a:buNone/>
            </a:pPr>
            <a:r>
              <a:rPr lang="en-US" sz="1800" b="1" i="0" u="none" strike="noStrike" baseline="0" dirty="0">
                <a:latin typeface="Times New Roman" panose="02020603050405020304" pitchFamily="18" charset="0"/>
              </a:rPr>
              <a:t>Goals and Objectives: </a:t>
            </a:r>
          </a:p>
          <a:p>
            <a:pPr marL="0" indent="0">
              <a:buNone/>
            </a:pPr>
            <a:r>
              <a:rPr lang="en-US" sz="1800" b="0" i="0" u="none" strike="noStrike" baseline="0" dirty="0">
                <a:latin typeface="Times New Roman" panose="02020603050405020304" pitchFamily="18" charset="0"/>
              </a:rPr>
              <a:t>-Develop a plug-in board capable of efficiently managing the PoE injector main board's operations. </a:t>
            </a:r>
          </a:p>
          <a:p>
            <a:pPr marL="0" indent="0">
              <a:buNone/>
            </a:pPr>
            <a:r>
              <a:rPr lang="en-US" sz="2000" b="1" i="0" u="none" strike="noStrike" baseline="0" dirty="0">
                <a:latin typeface="Times New Roman" panose="02020603050405020304" pitchFamily="18" charset="0"/>
              </a:rPr>
              <a:t>-</a:t>
            </a:r>
            <a:r>
              <a:rPr lang="en-US" sz="1800" b="0" i="0" u="none" strike="noStrike" baseline="0" dirty="0">
                <a:latin typeface="Times New Roman" panose="02020603050405020304" pitchFamily="18" charset="0"/>
              </a:rPr>
              <a:t>Create a modular plug-in board that can be easily attached or detached from the main PoE injector board. </a:t>
            </a:r>
            <a:endParaRPr lang="en-US" dirty="0"/>
          </a:p>
        </p:txBody>
      </p:sp>
    </p:spTree>
    <p:extLst>
      <p:ext uri="{BB962C8B-B14F-4D97-AF65-F5344CB8AC3E}">
        <p14:creationId xmlns:p14="http://schemas.microsoft.com/office/powerpoint/2010/main" val="1101640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75EF-E21E-4723-A829-7A372377E9AE}"/>
              </a:ext>
            </a:extLst>
          </p:cNvPr>
          <p:cNvSpPr>
            <a:spLocks noGrp="1"/>
          </p:cNvSpPr>
          <p:nvPr>
            <p:ph type="title"/>
          </p:nvPr>
        </p:nvSpPr>
        <p:spPr>
          <a:xfrm>
            <a:off x="1141412" y="0"/>
            <a:ext cx="9905998" cy="1134752"/>
          </a:xfrm>
        </p:spPr>
        <p:txBody>
          <a:bodyPr/>
          <a:lstStyle/>
          <a:p>
            <a:pPr algn="ctr"/>
            <a:r>
              <a:rPr lang="en-US" dirty="0"/>
              <a:t>Poe and </a:t>
            </a:r>
            <a:r>
              <a:rPr lang="en-US" dirty="0" err="1"/>
              <a:t>poe</a:t>
            </a:r>
            <a:r>
              <a:rPr lang="en-US" dirty="0"/>
              <a:t>-injector</a:t>
            </a:r>
          </a:p>
        </p:txBody>
      </p:sp>
      <p:sp>
        <p:nvSpPr>
          <p:cNvPr id="3" name="Content Placeholder 2">
            <a:extLst>
              <a:ext uri="{FF2B5EF4-FFF2-40B4-BE49-F238E27FC236}">
                <a16:creationId xmlns:a16="http://schemas.microsoft.com/office/drawing/2014/main" id="{1F0BA96A-B973-4601-B418-0640A676E46F}"/>
              </a:ext>
            </a:extLst>
          </p:cNvPr>
          <p:cNvSpPr>
            <a:spLocks noGrp="1"/>
          </p:cNvSpPr>
          <p:nvPr>
            <p:ph idx="1"/>
          </p:nvPr>
        </p:nvSpPr>
        <p:spPr>
          <a:xfrm>
            <a:off x="1141412" y="1134752"/>
            <a:ext cx="9905999" cy="4853652"/>
          </a:xfrm>
        </p:spPr>
        <p:txBody>
          <a:bodyPr>
            <a:normAutofit fontScale="40000" lnSpcReduction="20000"/>
          </a:bodyPr>
          <a:lstStyle/>
          <a:p>
            <a:pPr marL="0" indent="0">
              <a:buNone/>
            </a:pPr>
            <a:r>
              <a:rPr lang="en-US" sz="4000" b="1" dirty="0">
                <a:latin typeface="Times New Roman" panose="02020603050405020304" pitchFamily="18" charset="0"/>
                <a:cs typeface="Times New Roman" panose="02020603050405020304" pitchFamily="18" charset="0"/>
              </a:rPr>
              <a:t>What is PoE?</a:t>
            </a:r>
          </a:p>
          <a:p>
            <a:pPr marL="0" indent="0">
              <a:buNone/>
            </a:pPr>
            <a:r>
              <a:rPr lang="en-US" sz="4000" dirty="0">
                <a:latin typeface="Times New Roman" panose="02020603050405020304" pitchFamily="18" charset="0"/>
                <a:cs typeface="Times New Roman" panose="02020603050405020304" pitchFamily="18" charset="0"/>
              </a:rPr>
              <a:t>Power over Ethernet (PoE) is a technology that enables Ethernet cables to carry electrical power, along with data, to remote devices. This allows for the simplification of installations by eliminating the need for separate power supplies or electrical outlets for devices such as IP cameras, VoIP phones, wireless access points, and other network devices.</a:t>
            </a:r>
          </a:p>
          <a:p>
            <a:pPr marL="0" indent="0">
              <a:buNone/>
            </a:pPr>
            <a:r>
              <a:rPr lang="en-US" sz="4000" b="1" dirty="0">
                <a:latin typeface="Times New Roman" panose="02020603050405020304" pitchFamily="18" charset="0"/>
                <a:cs typeface="Times New Roman" panose="02020603050405020304" pitchFamily="18" charset="0"/>
              </a:rPr>
              <a:t>How PoE Works</a:t>
            </a:r>
          </a:p>
          <a:p>
            <a:pPr marL="0" indent="0">
              <a:buNone/>
            </a:pPr>
            <a:r>
              <a:rPr lang="en-US" sz="4000" dirty="0">
                <a:latin typeface="Times New Roman" panose="02020603050405020304" pitchFamily="18" charset="0"/>
                <a:cs typeface="Times New Roman" panose="02020603050405020304" pitchFamily="18" charset="0"/>
              </a:rPr>
              <a:t>PoE delivers power in a method similar to how data is transmitted over Ethernet cables. It uses two pairs of the standard twisted pairs in a Cat5 or higher Ethernet cable. There are two primary standards for PoE:</a:t>
            </a:r>
          </a:p>
          <a:p>
            <a:pPr>
              <a:buFont typeface="+mj-lt"/>
              <a:buAutoNum type="arabicPeriod"/>
            </a:pPr>
            <a:r>
              <a:rPr lang="en-US" sz="4000" b="1" dirty="0">
                <a:latin typeface="Times New Roman" panose="02020603050405020304" pitchFamily="18" charset="0"/>
                <a:cs typeface="Times New Roman" panose="02020603050405020304" pitchFamily="18" charset="0"/>
              </a:rPr>
              <a:t>IEEE 802.3af (PoE):</a:t>
            </a:r>
            <a:endParaRPr lang="en-US" sz="4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4000" dirty="0">
                <a:latin typeface="Times New Roman" panose="02020603050405020304" pitchFamily="18" charset="0"/>
                <a:cs typeface="Times New Roman" panose="02020603050405020304" pitchFamily="18" charset="0"/>
              </a:rPr>
              <a:t>Provides up to 15.4 watts of power over Cat5 cables.</a:t>
            </a:r>
          </a:p>
          <a:p>
            <a:pPr marL="742950" lvl="1" indent="-285750">
              <a:buFont typeface="+mj-lt"/>
              <a:buAutoNum type="arabicPeriod"/>
            </a:pPr>
            <a:r>
              <a:rPr lang="en-US" sz="4000" dirty="0">
                <a:latin typeface="Times New Roman" panose="02020603050405020304" pitchFamily="18" charset="0"/>
                <a:cs typeface="Times New Roman" panose="02020603050405020304" pitchFamily="18" charset="0"/>
              </a:rPr>
              <a:t>Uses two pairs of wires within the cable.</a:t>
            </a:r>
          </a:p>
          <a:p>
            <a:pPr marL="742950" lvl="1" indent="-285750">
              <a:buFont typeface="+mj-lt"/>
              <a:buAutoNum type="arabicPeriod"/>
            </a:pPr>
            <a:r>
              <a:rPr lang="en-US" sz="4000" dirty="0">
                <a:latin typeface="Times New Roman" panose="02020603050405020304" pitchFamily="18" charset="0"/>
                <a:cs typeface="Times New Roman" panose="02020603050405020304" pitchFamily="18" charset="0"/>
              </a:rPr>
              <a:t>Ideal for devices that require low to moderate power, such as IP phones and small cameras.</a:t>
            </a:r>
          </a:p>
          <a:p>
            <a:pPr>
              <a:buFont typeface="+mj-lt"/>
              <a:buAutoNum type="arabicPeriod"/>
            </a:pPr>
            <a:r>
              <a:rPr lang="en-US" sz="4000" b="1" dirty="0">
                <a:latin typeface="Times New Roman" panose="02020603050405020304" pitchFamily="18" charset="0"/>
                <a:cs typeface="Times New Roman" panose="02020603050405020304" pitchFamily="18" charset="0"/>
              </a:rPr>
              <a:t>IEEE 802.3at (PoE+):</a:t>
            </a:r>
            <a:endParaRPr lang="en-US" sz="40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4000" dirty="0">
                <a:latin typeface="Times New Roman" panose="02020603050405020304" pitchFamily="18" charset="0"/>
                <a:cs typeface="Times New Roman" panose="02020603050405020304" pitchFamily="18" charset="0"/>
              </a:rPr>
              <a:t>Provides up to 25.5 watts of power.</a:t>
            </a:r>
          </a:p>
          <a:p>
            <a:pPr marL="742950" lvl="1" indent="-285750">
              <a:buFont typeface="+mj-lt"/>
              <a:buAutoNum type="arabicPeriod"/>
            </a:pPr>
            <a:r>
              <a:rPr lang="en-US" sz="4000" dirty="0">
                <a:latin typeface="Times New Roman" panose="02020603050405020304" pitchFamily="18" charset="0"/>
                <a:cs typeface="Times New Roman" panose="02020603050405020304" pitchFamily="18" charset="0"/>
              </a:rPr>
              <a:t>Uses all four pairs of wires within the cable.</a:t>
            </a:r>
          </a:p>
          <a:p>
            <a:pPr marL="742950" lvl="1" indent="-285750">
              <a:buFont typeface="+mj-lt"/>
              <a:buAutoNum type="arabicPeriod"/>
            </a:pPr>
            <a:r>
              <a:rPr lang="en-US" sz="4000" dirty="0">
                <a:latin typeface="Times New Roman" panose="02020603050405020304" pitchFamily="18" charset="0"/>
                <a:cs typeface="Times New Roman" panose="02020603050405020304" pitchFamily="18" charset="0"/>
              </a:rPr>
              <a:t>Suitable for devices with higher power needs, such as PTZ cameras and advanced wireless access points.</a:t>
            </a:r>
          </a:p>
          <a:p>
            <a:pPr marL="0" indent="0">
              <a:buNone/>
            </a:pPr>
            <a:endParaRPr lang="en-US" dirty="0"/>
          </a:p>
        </p:txBody>
      </p:sp>
    </p:spTree>
    <p:extLst>
      <p:ext uri="{BB962C8B-B14F-4D97-AF65-F5344CB8AC3E}">
        <p14:creationId xmlns:p14="http://schemas.microsoft.com/office/powerpoint/2010/main" val="2448976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6EC4F-6240-4669-87F3-19598E73DFB0}"/>
              </a:ext>
            </a:extLst>
          </p:cNvPr>
          <p:cNvSpPr>
            <a:spLocks noGrp="1"/>
          </p:cNvSpPr>
          <p:nvPr>
            <p:ph type="title"/>
          </p:nvPr>
        </p:nvSpPr>
        <p:spPr>
          <a:xfrm>
            <a:off x="1141413" y="-180135"/>
            <a:ext cx="9905998" cy="1478570"/>
          </a:xfrm>
        </p:spPr>
        <p:txBody>
          <a:bodyPr/>
          <a:lstStyle/>
          <a:p>
            <a:pPr algn="ctr"/>
            <a:r>
              <a:rPr lang="en-US" dirty="0"/>
              <a:t>Poe and </a:t>
            </a:r>
            <a:r>
              <a:rPr lang="en-US" dirty="0" err="1"/>
              <a:t>poe</a:t>
            </a:r>
            <a:r>
              <a:rPr lang="en-US" dirty="0"/>
              <a:t>-injector</a:t>
            </a:r>
          </a:p>
        </p:txBody>
      </p:sp>
      <p:sp>
        <p:nvSpPr>
          <p:cNvPr id="3" name="Content Placeholder 2">
            <a:extLst>
              <a:ext uri="{FF2B5EF4-FFF2-40B4-BE49-F238E27FC236}">
                <a16:creationId xmlns:a16="http://schemas.microsoft.com/office/drawing/2014/main" id="{1B57A477-B17E-4D81-A071-887F6651B7AA}"/>
              </a:ext>
            </a:extLst>
          </p:cNvPr>
          <p:cNvSpPr>
            <a:spLocks noGrp="1"/>
          </p:cNvSpPr>
          <p:nvPr>
            <p:ph idx="1"/>
          </p:nvPr>
        </p:nvSpPr>
        <p:spPr>
          <a:xfrm>
            <a:off x="1141412" y="965060"/>
            <a:ext cx="9905999" cy="4514536"/>
          </a:xfrm>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Key Components of PoE</a:t>
            </a:r>
          </a:p>
          <a:p>
            <a:pPr marL="0" indent="0">
              <a:buNone/>
            </a:pPr>
            <a:r>
              <a:rPr lang="en-US" sz="1400" b="1" dirty="0">
                <a:latin typeface="Times New Roman" panose="02020603050405020304" pitchFamily="18" charset="0"/>
                <a:cs typeface="Times New Roman" panose="02020603050405020304" pitchFamily="18" charset="0"/>
              </a:rPr>
              <a:t>Power Sourcing Equipment (PSE):</a:t>
            </a:r>
            <a:endParaRPr lang="en-US"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Devices that provide the power. Examples include PoE switches and PoE injectors.</a:t>
            </a:r>
          </a:p>
          <a:p>
            <a:pPr marL="0" indent="0">
              <a:buNone/>
            </a:pPr>
            <a:r>
              <a:rPr lang="en-US" sz="1400" b="1" dirty="0">
                <a:latin typeface="Times New Roman" panose="02020603050405020304" pitchFamily="18" charset="0"/>
                <a:cs typeface="Times New Roman" panose="02020603050405020304" pitchFamily="18" charset="0"/>
              </a:rPr>
              <a:t>Powered Devices (PD):</a:t>
            </a:r>
            <a:endParaRPr lang="en-US" sz="1400" dirty="0">
              <a:latin typeface="Times New Roman" panose="02020603050405020304" pitchFamily="18" charset="0"/>
              <a:cs typeface="Times New Roman" panose="02020603050405020304" pitchFamily="18" charset="0"/>
            </a:endParaRPr>
          </a:p>
          <a:p>
            <a:pPr lvl="1">
              <a:spcBef>
                <a:spcPts val="0"/>
              </a:spcBef>
            </a:pPr>
            <a:r>
              <a:rPr lang="en-US" sz="1200" dirty="0">
                <a:latin typeface="Times New Roman" panose="02020603050405020304" pitchFamily="18" charset="0"/>
                <a:cs typeface="Times New Roman" panose="02020603050405020304" pitchFamily="18" charset="0"/>
              </a:rPr>
              <a:t>Devices that receive the power. Examples include IP cameras, VoIP phones, and wireless access points.</a:t>
            </a:r>
          </a:p>
          <a:p>
            <a:pPr marL="0" indent="0" rtl="0">
              <a:spcBef>
                <a:spcPts val="0"/>
              </a:spcBef>
              <a:spcAft>
                <a:spcPts val="0"/>
              </a:spcAft>
              <a:buNone/>
            </a:pPr>
            <a:endParaRPr lang="en-US" sz="1200" b="1" i="0" u="none" strike="noStrike" dirty="0">
              <a:effectLst/>
              <a:latin typeface="Times New Roman" panose="02020603050405020304" pitchFamily="18" charset="0"/>
              <a:cs typeface="Times New Roman" panose="02020603050405020304" pitchFamily="18" charset="0"/>
            </a:endParaRPr>
          </a:p>
          <a:p>
            <a:pPr marL="0" indent="0" rtl="0">
              <a:spcBef>
                <a:spcPts val="0"/>
              </a:spcBef>
              <a:spcAft>
                <a:spcPts val="0"/>
              </a:spcAft>
              <a:buNone/>
            </a:pPr>
            <a:r>
              <a:rPr lang="en-US" sz="1400" b="1" i="0" u="none" strike="noStrike" dirty="0">
                <a:effectLst/>
                <a:latin typeface="Times New Roman" panose="02020603050405020304" pitchFamily="18" charset="0"/>
                <a:cs typeface="Times New Roman" panose="02020603050405020304" pitchFamily="18" charset="0"/>
              </a:rPr>
              <a:t>POE Injector :</a:t>
            </a:r>
            <a:endParaRPr lang="en-US" sz="1400" b="0" dirty="0">
              <a:effectLst/>
              <a:latin typeface="Times New Roman" panose="02020603050405020304" pitchFamily="18" charset="0"/>
              <a:cs typeface="Times New Roman" panose="02020603050405020304" pitchFamily="18" charset="0"/>
            </a:endParaRPr>
          </a:p>
          <a:p>
            <a:pPr lvl="1">
              <a:spcBef>
                <a:spcPts val="0"/>
              </a:spcBef>
            </a:pPr>
            <a:r>
              <a:rPr lang="en-US" sz="1200" b="0" i="0" u="none" strike="noStrike" dirty="0">
                <a:effectLst/>
                <a:latin typeface="Times New Roman" panose="02020603050405020304" pitchFamily="18" charset="0"/>
                <a:cs typeface="Times New Roman" panose="02020603050405020304" pitchFamily="18" charset="0"/>
              </a:rPr>
              <a:t>If our switch is not POE, we can use POE-injector to unify power and data and send it to the device. In this way, it takes the power from the socket with the plug and receives the data from the POE-Non switch with the Lan port, and by using the POE port, we can receive the data and power output and send it to the device.</a:t>
            </a:r>
            <a:endParaRPr lang="en-US" sz="1200" b="0"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457200" lvl="1" indent="0">
              <a:buNone/>
            </a:pPr>
            <a:endParaRPr lang="en-US"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FA8B8B-1378-40DA-B085-20F7C5D638C7}"/>
              </a:ext>
            </a:extLst>
          </p:cNvPr>
          <p:cNvPicPr>
            <a:picLocks noChangeAspect="1"/>
          </p:cNvPicPr>
          <p:nvPr/>
        </p:nvPicPr>
        <p:blipFill rotWithShape="1">
          <a:blip r:embed="rId2"/>
          <a:srcRect t="1" b="16411"/>
          <a:stretch/>
        </p:blipFill>
        <p:spPr>
          <a:xfrm>
            <a:off x="2774004" y="3788742"/>
            <a:ext cx="6640813" cy="2455795"/>
          </a:xfrm>
          <a:prstGeom prst="rect">
            <a:avLst/>
          </a:prstGeom>
        </p:spPr>
      </p:pic>
    </p:spTree>
    <p:extLst>
      <p:ext uri="{BB962C8B-B14F-4D97-AF65-F5344CB8AC3E}">
        <p14:creationId xmlns:p14="http://schemas.microsoft.com/office/powerpoint/2010/main" val="591880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9235-7BA2-4EC9-A149-F87FEDDF0C03}"/>
              </a:ext>
            </a:extLst>
          </p:cNvPr>
          <p:cNvSpPr>
            <a:spLocks noGrp="1"/>
          </p:cNvSpPr>
          <p:nvPr>
            <p:ph type="title"/>
          </p:nvPr>
        </p:nvSpPr>
        <p:spPr>
          <a:xfrm>
            <a:off x="1143000" y="0"/>
            <a:ext cx="9905998" cy="1005009"/>
          </a:xfrm>
        </p:spPr>
        <p:txBody>
          <a:bodyPr/>
          <a:lstStyle/>
          <a:p>
            <a:pPr algn="ctr"/>
            <a:r>
              <a:rPr lang="en-US" dirty="0"/>
              <a:t>Poe and </a:t>
            </a:r>
            <a:r>
              <a:rPr lang="en-US" dirty="0" err="1"/>
              <a:t>poe</a:t>
            </a:r>
            <a:r>
              <a:rPr lang="en-US" dirty="0"/>
              <a:t>-injector</a:t>
            </a:r>
          </a:p>
        </p:txBody>
      </p:sp>
      <p:sp>
        <p:nvSpPr>
          <p:cNvPr id="3" name="Content Placeholder 2">
            <a:extLst>
              <a:ext uri="{FF2B5EF4-FFF2-40B4-BE49-F238E27FC236}">
                <a16:creationId xmlns:a16="http://schemas.microsoft.com/office/drawing/2014/main" id="{686AAF5A-82A9-43BD-A684-54F5310ED66C}"/>
              </a:ext>
            </a:extLst>
          </p:cNvPr>
          <p:cNvSpPr>
            <a:spLocks noGrp="1"/>
          </p:cNvSpPr>
          <p:nvPr>
            <p:ph idx="1"/>
          </p:nvPr>
        </p:nvSpPr>
        <p:spPr>
          <a:xfrm>
            <a:off x="1143001" y="1005009"/>
            <a:ext cx="9905999" cy="5065712"/>
          </a:xfrm>
        </p:spPr>
        <p:txBody>
          <a:bodyPr>
            <a:noAutofit/>
          </a:bodyPr>
          <a:lstStyle/>
          <a:p>
            <a:pPr marL="0" indent="0" rtl="0">
              <a:spcBef>
                <a:spcPts val="0"/>
              </a:spcBef>
              <a:spcAft>
                <a:spcPts val="0"/>
              </a:spcAft>
              <a:buNone/>
            </a:pPr>
            <a:r>
              <a:rPr lang="en-US" sz="1800" b="1" i="0" u="none" strike="noStrike" dirty="0">
                <a:effectLst/>
                <a:latin typeface="Times New Roman" panose="02020603050405020304" pitchFamily="18" charset="0"/>
                <a:cs typeface="Times New Roman" panose="02020603050405020304" pitchFamily="18" charset="0"/>
              </a:rPr>
              <a:t>Types of PoE based on the type of power application:</a:t>
            </a:r>
            <a:endParaRPr lang="en-US" sz="18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1600" b="1" i="0" u="none" strike="noStrike" dirty="0">
                <a:effectLst/>
                <a:latin typeface="Times New Roman" panose="02020603050405020304" pitchFamily="18" charset="0"/>
                <a:cs typeface="Times New Roman" panose="02020603050405020304" pitchFamily="18" charset="0"/>
              </a:rPr>
              <a:t>Active</a:t>
            </a:r>
          </a:p>
          <a:p>
            <a:r>
              <a:rPr lang="en-US" sz="1600" b="1" i="0" u="none" strike="noStrike" dirty="0">
                <a:effectLst/>
                <a:latin typeface="Times New Roman" panose="02020603050405020304" pitchFamily="18" charset="0"/>
                <a:cs typeface="Times New Roman" panose="02020603050405020304" pitchFamily="18" charset="0"/>
              </a:rPr>
              <a:t>Passive</a:t>
            </a:r>
          </a:p>
          <a:p>
            <a:pPr marL="0" indent="0">
              <a:buNone/>
            </a:pP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Benefits of Using a PoE Injector</a:t>
            </a:r>
            <a:endParaRPr lang="en-US" sz="1600" b="1" dirty="0">
              <a:latin typeface="Times New Roman" panose="02020603050405020304" pitchFamily="18" charset="0"/>
              <a:cs typeface="Times New Roman" panose="02020603050405020304" pitchFamily="18" charset="0"/>
            </a:endParaRPr>
          </a:p>
          <a:p>
            <a:pPr>
              <a:buFont typeface="+mj-lt"/>
              <a:buAutoNum type="arabicPeriod"/>
            </a:pPr>
            <a:r>
              <a:rPr lang="en-US" sz="1600" b="1" dirty="0">
                <a:latin typeface="Times New Roman" panose="02020603050405020304" pitchFamily="18" charset="0"/>
                <a:cs typeface="Times New Roman" panose="02020603050405020304" pitchFamily="18" charset="0"/>
              </a:rPr>
              <a:t>Flexibility:</a:t>
            </a:r>
            <a:endParaRPr lang="en-US" sz="16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Allows placement of powered devices in locations without access to electrical outlets.</a:t>
            </a:r>
          </a:p>
          <a:p>
            <a:pPr>
              <a:buFont typeface="+mj-lt"/>
              <a:buAutoNum type="arabicPeriod"/>
            </a:pPr>
            <a:r>
              <a:rPr lang="en-US" sz="1600" b="1" dirty="0">
                <a:latin typeface="Times New Roman" panose="02020603050405020304" pitchFamily="18" charset="0"/>
                <a:cs typeface="Times New Roman" panose="02020603050405020304" pitchFamily="18" charset="0"/>
              </a:rPr>
              <a:t>Cost-Effective:</a:t>
            </a:r>
            <a:endParaRPr lang="en-US" sz="16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Reduces the need for extensive electrical wiring and installation.</a:t>
            </a:r>
          </a:p>
          <a:p>
            <a:pPr>
              <a:buFont typeface="+mj-lt"/>
              <a:buAutoNum type="arabicPeriod"/>
            </a:pPr>
            <a:r>
              <a:rPr lang="en-US" sz="1600" b="1" dirty="0">
                <a:latin typeface="Times New Roman" panose="02020603050405020304" pitchFamily="18" charset="0"/>
                <a:cs typeface="Times New Roman" panose="02020603050405020304" pitchFamily="18" charset="0"/>
              </a:rPr>
              <a:t>Simplicity:</a:t>
            </a:r>
            <a:endParaRPr lang="en-US" sz="16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Simplifies the setup process by combining data and power into a single cable.</a:t>
            </a:r>
          </a:p>
          <a:p>
            <a:pPr>
              <a:buFont typeface="+mj-lt"/>
              <a:buAutoNum type="arabicPeriod"/>
            </a:pPr>
            <a:r>
              <a:rPr lang="en-US" sz="1600" b="1" dirty="0">
                <a:latin typeface="Times New Roman" panose="02020603050405020304" pitchFamily="18" charset="0"/>
                <a:cs typeface="Times New Roman" panose="02020603050405020304" pitchFamily="18" charset="0"/>
              </a:rPr>
              <a:t>Scalability:</a:t>
            </a:r>
            <a:endParaRPr lang="en-US" sz="1600" dirty="0">
              <a:latin typeface="Times New Roman" panose="02020603050405020304" pitchFamily="18" charset="0"/>
              <a:cs typeface="Times New Roman" panose="02020603050405020304" pitchFamily="18" charset="0"/>
            </a:endParaRPr>
          </a:p>
          <a:p>
            <a:pPr marL="742950" lvl="1" indent="-285750">
              <a:buFont typeface="+mj-lt"/>
              <a:buAutoNum type="arabicPeriod"/>
            </a:pPr>
            <a:r>
              <a:rPr lang="en-US" sz="1600" dirty="0">
                <a:latin typeface="Times New Roman" panose="02020603050405020304" pitchFamily="18" charset="0"/>
                <a:cs typeface="Times New Roman" panose="02020603050405020304" pitchFamily="18" charset="0"/>
              </a:rPr>
              <a:t>Facilitates easy expansion of network infrastructure by adding PoE capabilities to non-PoE network switches.</a:t>
            </a:r>
          </a:p>
          <a:p>
            <a:pPr marL="0" indent="0" rtl="0">
              <a:spcBef>
                <a:spcPts val="0"/>
              </a:spcBef>
              <a:spcAft>
                <a:spcPts val="0"/>
              </a:spcAft>
              <a:buNone/>
            </a:pP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8495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9273A-2C0B-4F2E-95FB-57584DBE5344}"/>
              </a:ext>
            </a:extLst>
          </p:cNvPr>
          <p:cNvSpPr>
            <a:spLocks noGrp="1"/>
          </p:cNvSpPr>
          <p:nvPr>
            <p:ph type="title"/>
          </p:nvPr>
        </p:nvSpPr>
        <p:spPr>
          <a:xfrm>
            <a:off x="1141412" y="0"/>
            <a:ext cx="9905998" cy="1096015"/>
          </a:xfrm>
        </p:spPr>
        <p:txBody>
          <a:bodyPr/>
          <a:lstStyle/>
          <a:p>
            <a:pPr algn="ctr"/>
            <a:r>
              <a:rPr lang="en-US" dirty="0"/>
              <a:t>Control board</a:t>
            </a:r>
          </a:p>
        </p:txBody>
      </p:sp>
      <p:pic>
        <p:nvPicPr>
          <p:cNvPr id="3076" name="Picture 4">
            <a:extLst>
              <a:ext uri="{FF2B5EF4-FFF2-40B4-BE49-F238E27FC236}">
                <a16:creationId xmlns:a16="http://schemas.microsoft.com/office/drawing/2014/main" id="{17EAD9EA-F8A6-4AFE-BD2A-80982A63D1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4091" y="1460614"/>
            <a:ext cx="8040640" cy="45070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B9B901-841A-4756-B576-26DE70697908}"/>
              </a:ext>
            </a:extLst>
          </p:cNvPr>
          <p:cNvSpPr txBox="1"/>
          <p:nvPr/>
        </p:nvSpPr>
        <p:spPr>
          <a:xfrm>
            <a:off x="1922106" y="908983"/>
            <a:ext cx="1838965"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Block diagram</a:t>
            </a:r>
          </a:p>
        </p:txBody>
      </p:sp>
    </p:spTree>
    <p:extLst>
      <p:ext uri="{BB962C8B-B14F-4D97-AF65-F5344CB8AC3E}">
        <p14:creationId xmlns:p14="http://schemas.microsoft.com/office/powerpoint/2010/main" val="4652522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60D9-D021-45B8-8B45-C7C190F1A4BF}"/>
              </a:ext>
            </a:extLst>
          </p:cNvPr>
          <p:cNvSpPr>
            <a:spLocks noGrp="1"/>
          </p:cNvSpPr>
          <p:nvPr>
            <p:ph type="title"/>
          </p:nvPr>
        </p:nvSpPr>
        <p:spPr>
          <a:xfrm>
            <a:off x="1132082" y="127105"/>
            <a:ext cx="9905998" cy="939694"/>
          </a:xfrm>
        </p:spPr>
        <p:txBody>
          <a:bodyPr/>
          <a:lstStyle/>
          <a:p>
            <a:pPr algn="ctr"/>
            <a:r>
              <a:rPr lang="en-US" dirty="0"/>
              <a:t>Control board</a:t>
            </a:r>
          </a:p>
        </p:txBody>
      </p:sp>
      <p:pic>
        <p:nvPicPr>
          <p:cNvPr id="4098" name="Picture 2">
            <a:extLst>
              <a:ext uri="{FF2B5EF4-FFF2-40B4-BE49-F238E27FC236}">
                <a16:creationId xmlns:a16="http://schemas.microsoft.com/office/drawing/2014/main" id="{858AC250-A6B8-444E-981B-7F3FD72962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6123" y="1520890"/>
            <a:ext cx="8379753" cy="43387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9037F9-A610-47CF-BA73-D42CCA11014A}"/>
              </a:ext>
            </a:extLst>
          </p:cNvPr>
          <p:cNvSpPr txBox="1"/>
          <p:nvPr/>
        </p:nvSpPr>
        <p:spPr>
          <a:xfrm>
            <a:off x="1906123" y="998377"/>
            <a:ext cx="2755883" cy="369332"/>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3D model of PCB Board</a:t>
            </a:r>
          </a:p>
        </p:txBody>
      </p:sp>
    </p:spTree>
    <p:extLst>
      <p:ext uri="{BB962C8B-B14F-4D97-AF65-F5344CB8AC3E}">
        <p14:creationId xmlns:p14="http://schemas.microsoft.com/office/powerpoint/2010/main" val="33660254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Proposed</a:t>
            </a:r>
            <a:br>
              <a:rPr lang="en-US" sz="3200" dirty="0"/>
            </a:br>
            <a:r>
              <a:rPr lang="en-US" sz="3200" dirty="0"/>
              <a:t>	solution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800" dirty="0"/>
              <a:t>plug in board</a:t>
            </a:r>
          </a:p>
          <a:p>
            <a:pPr>
              <a:lnSpc>
                <a:spcPct val="110000"/>
              </a:lnSpc>
            </a:pPr>
            <a:r>
              <a:rPr lang="en-US" sz="1800" dirty="0"/>
              <a:t>Block Diagram</a:t>
            </a:r>
          </a:p>
          <a:p>
            <a:pPr>
              <a:lnSpc>
                <a:spcPct val="110000"/>
              </a:lnSpc>
            </a:pPr>
            <a:r>
              <a:rPr lang="en-US" sz="1800" dirty="0"/>
              <a:t>Protocols</a:t>
            </a:r>
          </a:p>
          <a:p>
            <a:pPr>
              <a:lnSpc>
                <a:spcPct val="110000"/>
              </a:lnSpc>
            </a:pPr>
            <a:r>
              <a:rPr lang="en-US" sz="1800" dirty="0"/>
              <a:t>ICs</a:t>
            </a:r>
          </a:p>
        </p:txBody>
      </p:sp>
    </p:spTree>
    <p:extLst>
      <p:ext uri="{BB962C8B-B14F-4D97-AF65-F5344CB8AC3E}">
        <p14:creationId xmlns:p14="http://schemas.microsoft.com/office/powerpoint/2010/main" val="33126955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purl.org/dc/elements/1.1/"/>
    <ds:schemaRef ds:uri="http://purl.org/dc/terms/"/>
    <ds:schemaRef ds:uri="http://www.w3.org/XML/1998/namespace"/>
    <ds:schemaRef ds:uri="16c05727-aa75-4e4a-9b5f-8a80a1165891"/>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303</TotalTime>
  <Words>1290</Words>
  <Application>Microsoft Office PowerPoint</Application>
  <PresentationFormat>Widescreen</PresentationFormat>
  <Paragraphs>181</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Times New Roman</vt:lpstr>
      <vt:lpstr>Trebuchet MS</vt:lpstr>
      <vt:lpstr>Tw Cen MT</vt:lpstr>
      <vt:lpstr>Wingdings</vt:lpstr>
      <vt:lpstr>Circuit</vt:lpstr>
      <vt:lpstr>Poe injector</vt:lpstr>
      <vt:lpstr>Introduction</vt:lpstr>
      <vt:lpstr>Description and objectives  </vt:lpstr>
      <vt:lpstr>Poe and poe-injector</vt:lpstr>
      <vt:lpstr>Poe and poe-injector</vt:lpstr>
      <vt:lpstr>Poe and poe-injector</vt:lpstr>
      <vt:lpstr>Control board</vt:lpstr>
      <vt:lpstr>Control board</vt:lpstr>
      <vt:lpstr>Proposed  solution</vt:lpstr>
      <vt:lpstr>plug-in board</vt:lpstr>
      <vt:lpstr>plug-in board</vt:lpstr>
      <vt:lpstr>Protocols - UART</vt:lpstr>
      <vt:lpstr>Protocols - I2c</vt:lpstr>
      <vt:lpstr>RMII</vt:lpstr>
      <vt:lpstr>NPI</vt:lpstr>
      <vt:lpstr>NPI</vt:lpstr>
      <vt:lpstr>ICs</vt:lpstr>
      <vt:lpstr>Application</vt:lpstr>
      <vt:lpstr>Project  planning</vt:lpstr>
      <vt:lpstr>Agile working </vt:lpstr>
      <vt:lpstr>Scrum master</vt:lpstr>
      <vt:lpstr>Sprints and to do list</vt:lpstr>
      <vt:lpstr>Product owner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Poe injector</dc:title>
  <dc:creator>arezoo savlani</dc:creator>
  <cp:lastModifiedBy>asus</cp:lastModifiedBy>
  <cp:revision>22</cp:revision>
  <dcterms:created xsi:type="dcterms:W3CDTF">2024-08-06T15:19:08Z</dcterms:created>
  <dcterms:modified xsi:type="dcterms:W3CDTF">2024-08-06T22:09:36Z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